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3"/>
  </p:notesMasterIdLst>
  <p:sldIdLst>
    <p:sldId id="266" r:id="rId2"/>
    <p:sldId id="306" r:id="rId3"/>
    <p:sldId id="280" r:id="rId4"/>
    <p:sldId id="305" r:id="rId5"/>
    <p:sldId id="282" r:id="rId6"/>
    <p:sldId id="286" r:id="rId7"/>
    <p:sldId id="285" r:id="rId8"/>
    <p:sldId id="284" r:id="rId9"/>
    <p:sldId id="271" r:id="rId10"/>
    <p:sldId id="288" r:id="rId11"/>
    <p:sldId id="289" r:id="rId12"/>
    <p:sldId id="291" r:id="rId13"/>
    <p:sldId id="292" r:id="rId14"/>
    <p:sldId id="293" r:id="rId15"/>
    <p:sldId id="296" r:id="rId16"/>
    <p:sldId id="298" r:id="rId17"/>
    <p:sldId id="300" r:id="rId18"/>
    <p:sldId id="302" r:id="rId19"/>
    <p:sldId id="304" r:id="rId20"/>
    <p:sldId id="287" r:id="rId21"/>
    <p:sldId id="283" r:id="rId22"/>
  </p:sldIdLst>
  <p:sldSz cx="9144000" cy="6858000" type="screen4x3"/>
  <p:notesSz cx="6858000" cy="9144000"/>
  <p:embeddedFontLst>
    <p:embeddedFont>
      <p:font typeface="나눔고딕" panose="020B0600000101010101" charset="-127"/>
      <p:regular r:id="rId24"/>
      <p:bold r:id="rId25"/>
    </p:embeddedFont>
    <p:embeddedFont>
      <p:font typeface="a옛날목욕탕L" panose="02020600000000000000" pitchFamily="18" charset="-127"/>
      <p:regular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달의민족 한나" panose="02000503000000020003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1" autoAdjust="0"/>
    <p:restoredTop sz="84597" autoAdjust="0"/>
  </p:normalViewPr>
  <p:slideViewPr>
    <p:cSldViewPr>
      <p:cViewPr varScale="1">
        <p:scale>
          <a:sx n="71" d="100"/>
          <a:sy n="71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F5B0D-EB5F-4F27-9168-B7EE9DE7CFCB}" type="doc">
      <dgm:prSet loTypeId="urn:microsoft.com/office/officeart/2005/8/layout/radial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0C790739-1EC3-4DDF-BA43-545365136ADA}">
      <dgm:prSet phldrT="[텍스트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en-US" altLang="ko-KR" sz="4000" dirty="0">
              <a:solidFill>
                <a:schemeClr val="accent2">
                  <a:lumMod val="50000"/>
                </a:schemeClr>
              </a:solidFill>
              <a:latin typeface="배달의민족 한나" panose="02000503000000020003" charset="-127"/>
              <a:ea typeface="배달의민족 한나" panose="02000503000000020003" charset="-127"/>
            </a:rPr>
            <a:t>PATH</a:t>
          </a:r>
          <a:endParaRPr lang="ko-KR" altLang="en-US" sz="4000" dirty="0">
            <a:solidFill>
              <a:schemeClr val="accent2">
                <a:lumMod val="50000"/>
              </a:schemeClr>
            </a:solidFill>
            <a:latin typeface="배달의민족 한나" panose="02000503000000020003" charset="-127"/>
            <a:ea typeface="배달의민족 한나" panose="02000503000000020003" charset="-127"/>
          </a:endParaRPr>
        </a:p>
      </dgm:t>
    </dgm:pt>
    <dgm:pt modelId="{F55AF434-9BEE-41C5-810E-90B793874F43}" type="parTrans" cxnId="{270B0C39-057F-4577-B26A-9102B7E24323}">
      <dgm:prSet/>
      <dgm:spPr/>
      <dgm:t>
        <a:bodyPr/>
        <a:lstStyle/>
        <a:p>
          <a:pPr latinLnBrk="1"/>
          <a:endParaRPr lang="ko-KR" altLang="en-US"/>
        </a:p>
      </dgm:t>
    </dgm:pt>
    <dgm:pt modelId="{A7152B69-8939-4138-A792-F6B1DB14CC43}" type="sibTrans" cxnId="{270B0C39-057F-4577-B26A-9102B7E24323}">
      <dgm:prSet/>
      <dgm:spPr/>
      <dgm:t>
        <a:bodyPr/>
        <a:lstStyle/>
        <a:p>
          <a:pPr latinLnBrk="1"/>
          <a:endParaRPr lang="ko-KR" altLang="en-US"/>
        </a:p>
      </dgm:t>
    </dgm:pt>
    <dgm:pt modelId="{4BB36D99-9CE6-49F7-8B8F-7420FD027CE9}">
      <dgm:prSet phldrT="[텍스트]" custT="1"/>
      <dgm:spPr>
        <a:solidFill>
          <a:schemeClr val="bg1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시간표 자동 등록 및 직접 등록</a:t>
          </a:r>
          <a:endParaRPr lang="ko-KR" altLang="en-US" sz="1800" dirty="0"/>
        </a:p>
      </dgm:t>
    </dgm:pt>
    <dgm:pt modelId="{3E0824FF-DB20-4135-87B0-C5C86ACEE830}" type="parTrans" cxnId="{3489D913-566A-4DC2-86F1-FB8DBCF6BB99}">
      <dgm:prSet/>
      <dgm:spPr/>
      <dgm:t>
        <a:bodyPr/>
        <a:lstStyle/>
        <a:p>
          <a:pPr latinLnBrk="1"/>
          <a:endParaRPr lang="ko-KR" altLang="en-US"/>
        </a:p>
      </dgm:t>
    </dgm:pt>
    <dgm:pt modelId="{07096454-63B3-473C-851A-10769407A779}" type="sibTrans" cxnId="{3489D913-566A-4DC2-86F1-FB8DBCF6BB99}">
      <dgm:prSet/>
      <dgm:spPr/>
      <dgm:t>
        <a:bodyPr/>
        <a:lstStyle/>
        <a:p>
          <a:pPr latinLnBrk="1"/>
          <a:endParaRPr lang="ko-KR" altLang="en-US"/>
        </a:p>
      </dgm:t>
    </dgm:pt>
    <dgm:pt modelId="{15CDB85E-97F8-44D9-939D-B98B9E5E80E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과제 및 공지사항 자동  등록</a:t>
          </a:r>
          <a:endParaRPr lang="ko-KR" altLang="en-US" sz="1800" dirty="0"/>
        </a:p>
      </dgm:t>
    </dgm:pt>
    <dgm:pt modelId="{80B1CFC9-E820-40FB-A0AE-DA950B0AC8C3}" type="parTrans" cxnId="{DEACDF6D-98F4-4192-8F05-C6B5F549CBB0}">
      <dgm:prSet/>
      <dgm:spPr/>
      <dgm:t>
        <a:bodyPr/>
        <a:lstStyle/>
        <a:p>
          <a:pPr latinLnBrk="1"/>
          <a:endParaRPr lang="ko-KR" altLang="en-US"/>
        </a:p>
      </dgm:t>
    </dgm:pt>
    <dgm:pt modelId="{691F5A5F-8352-434C-B0DF-F98D4491F92D}" type="sibTrans" cxnId="{DEACDF6D-98F4-4192-8F05-C6B5F549CBB0}">
      <dgm:prSet/>
      <dgm:spPr/>
      <dgm:t>
        <a:bodyPr/>
        <a:lstStyle/>
        <a:p>
          <a:pPr latinLnBrk="1"/>
          <a:endParaRPr lang="ko-KR" altLang="en-US"/>
        </a:p>
      </dgm:t>
    </dgm:pt>
    <dgm:pt modelId="{F0D9B6B1-F4DC-400C-A386-A4F75D99E108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개인 과제  및 팀 과제 등록</a:t>
          </a:r>
          <a:endParaRPr lang="ko-KR" altLang="en-US" dirty="0"/>
        </a:p>
      </dgm:t>
    </dgm:pt>
    <dgm:pt modelId="{3FA52FF9-8429-4971-8C25-02BCB96248BF}" type="parTrans" cxnId="{B8E89F84-B539-4875-81DC-588CA6D07762}">
      <dgm:prSet/>
      <dgm:spPr/>
      <dgm:t>
        <a:bodyPr/>
        <a:lstStyle/>
        <a:p>
          <a:pPr latinLnBrk="1"/>
          <a:endParaRPr lang="ko-KR" altLang="en-US"/>
        </a:p>
      </dgm:t>
    </dgm:pt>
    <dgm:pt modelId="{56B093DE-0522-49FD-B365-23CC6F968353}" type="sibTrans" cxnId="{B8E89F84-B539-4875-81DC-588CA6D07762}">
      <dgm:prSet/>
      <dgm:spPr/>
      <dgm:t>
        <a:bodyPr/>
        <a:lstStyle/>
        <a:p>
          <a:pPr latinLnBrk="1"/>
          <a:endParaRPr lang="ko-KR" altLang="en-US"/>
        </a:p>
      </dgm:t>
    </dgm:pt>
    <dgm:pt modelId="{0A0B13FE-C4A9-4C03-B893-7CAB9CF64CBE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과제 기한에 따른 </a:t>
          </a:r>
          <a:r>
            <a: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push  </a:t>
          </a:r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알람</a:t>
          </a:r>
          <a:endParaRPr lang="ko-KR" altLang="en-US" dirty="0"/>
        </a:p>
      </dgm:t>
    </dgm:pt>
    <dgm:pt modelId="{01FAFE2B-D78F-465A-A9A5-2A658B945AD2}" type="parTrans" cxnId="{940DC86F-8A70-4BD8-856C-C77E89A4417B}">
      <dgm:prSet/>
      <dgm:spPr/>
      <dgm:t>
        <a:bodyPr/>
        <a:lstStyle/>
        <a:p>
          <a:pPr latinLnBrk="1"/>
          <a:endParaRPr lang="ko-KR" altLang="en-US"/>
        </a:p>
      </dgm:t>
    </dgm:pt>
    <dgm:pt modelId="{2470E8CD-F85F-4706-A169-B3A7E7FE13C3}" type="sibTrans" cxnId="{940DC86F-8A70-4BD8-856C-C77E89A4417B}">
      <dgm:prSet/>
      <dgm:spPr/>
      <dgm:t>
        <a:bodyPr/>
        <a:lstStyle/>
        <a:p>
          <a:pPr latinLnBrk="1"/>
          <a:endParaRPr lang="ko-KR" altLang="en-US"/>
        </a:p>
      </dgm:t>
    </dgm:pt>
    <dgm:pt modelId="{3235C0CF-CF3F-4C80-98B5-80EC7E51A56F}">
      <dgm:prSet phldrT="[텍스트]"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우선순위 분류 체계를 적용한 과제 관리</a:t>
          </a:r>
          <a:endParaRPr lang="ko-KR" altLang="en-US" dirty="0"/>
        </a:p>
      </dgm:t>
    </dgm:pt>
    <dgm:pt modelId="{4456FEC7-4C4C-464E-A488-9115CC472439}" type="parTrans" cxnId="{790BC5E8-52D9-4BF6-9038-BE993291E3AB}">
      <dgm:prSet/>
      <dgm:spPr/>
      <dgm:t>
        <a:bodyPr/>
        <a:lstStyle/>
        <a:p>
          <a:pPr latinLnBrk="1"/>
          <a:endParaRPr lang="ko-KR" altLang="en-US"/>
        </a:p>
      </dgm:t>
    </dgm:pt>
    <dgm:pt modelId="{868EE6DB-67CF-42B2-ABF3-D39C84FCD4B3}" type="sibTrans" cxnId="{790BC5E8-52D9-4BF6-9038-BE993291E3AB}">
      <dgm:prSet/>
      <dgm:spPr/>
      <dgm:t>
        <a:bodyPr/>
        <a:lstStyle/>
        <a:p>
          <a:pPr latinLnBrk="1"/>
          <a:endParaRPr lang="ko-KR" altLang="en-US"/>
        </a:p>
      </dgm:t>
    </dgm:pt>
    <dgm:pt modelId="{7C77AA54-AD11-415E-B75B-A462559364A4}" type="pres">
      <dgm:prSet presAssocID="{4C7F5B0D-EB5F-4F27-9168-B7EE9DE7CFC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096CE39-86E9-498D-9DB0-7E6CE74940C9}" type="pres">
      <dgm:prSet presAssocID="{0C790739-1EC3-4DDF-BA43-545365136ADA}" presName="centerShape" presStyleLbl="node0" presStyleIdx="0" presStyleCnt="1"/>
      <dgm:spPr/>
    </dgm:pt>
    <dgm:pt modelId="{EB6F772A-F23F-4EC4-B2B0-162D31191272}" type="pres">
      <dgm:prSet presAssocID="{4BB36D99-9CE6-49F7-8B8F-7420FD027CE9}" presName="node" presStyleLbl="node1" presStyleIdx="0" presStyleCnt="5" custRadScaleRad="68095" custRadScaleInc="-1227">
        <dgm:presLayoutVars>
          <dgm:bulletEnabled val="1"/>
        </dgm:presLayoutVars>
      </dgm:prSet>
      <dgm:spPr/>
    </dgm:pt>
    <dgm:pt modelId="{1E7277B1-E645-42DA-A153-39BD259A2971}" type="pres">
      <dgm:prSet presAssocID="{4BB36D99-9CE6-49F7-8B8F-7420FD027CE9}" presName="dummy" presStyleCnt="0"/>
      <dgm:spPr/>
    </dgm:pt>
    <dgm:pt modelId="{3BCEC930-92CE-4CC0-B0D2-0795FDC787B3}" type="pres">
      <dgm:prSet presAssocID="{07096454-63B3-473C-851A-10769407A779}" presName="sibTrans" presStyleLbl="sibTrans2D1" presStyleIdx="0" presStyleCnt="5" custScaleX="49172" custScaleY="46342"/>
      <dgm:spPr/>
    </dgm:pt>
    <dgm:pt modelId="{BEC1C135-064B-484F-BC63-DBA99D8A554A}" type="pres">
      <dgm:prSet presAssocID="{15CDB85E-97F8-44D9-939D-B98B9E5E80EE}" presName="node" presStyleLbl="node1" presStyleIdx="1" presStyleCnt="5" custRadScaleRad="68580" custRadScaleInc="-8952">
        <dgm:presLayoutVars>
          <dgm:bulletEnabled val="1"/>
        </dgm:presLayoutVars>
      </dgm:prSet>
      <dgm:spPr/>
    </dgm:pt>
    <dgm:pt modelId="{2D4DA95D-3DBB-40B4-A339-718143852E9F}" type="pres">
      <dgm:prSet presAssocID="{15CDB85E-97F8-44D9-939D-B98B9E5E80EE}" presName="dummy" presStyleCnt="0"/>
      <dgm:spPr/>
    </dgm:pt>
    <dgm:pt modelId="{CF6E7237-91BE-456C-BFDE-643E49EB0978}" type="pres">
      <dgm:prSet presAssocID="{691F5A5F-8352-434C-B0DF-F98D4491F92D}" presName="sibTrans" presStyleLbl="sibTrans2D1" presStyleIdx="1" presStyleCnt="5" custScaleX="49172" custScaleY="45816"/>
      <dgm:spPr/>
    </dgm:pt>
    <dgm:pt modelId="{64131EF7-FFB0-4390-A0D2-B25E2197E603}" type="pres">
      <dgm:prSet presAssocID="{F0D9B6B1-F4DC-400C-A386-A4F75D99E108}" presName="node" presStyleLbl="node1" presStyleIdx="2" presStyleCnt="5" custRadScaleRad="72170" custRadScaleInc="-10752">
        <dgm:presLayoutVars>
          <dgm:bulletEnabled val="1"/>
        </dgm:presLayoutVars>
      </dgm:prSet>
      <dgm:spPr/>
    </dgm:pt>
    <dgm:pt modelId="{5139B2E6-4546-4F6B-B158-DBBB6F7E7371}" type="pres">
      <dgm:prSet presAssocID="{F0D9B6B1-F4DC-400C-A386-A4F75D99E108}" presName="dummy" presStyleCnt="0"/>
      <dgm:spPr/>
    </dgm:pt>
    <dgm:pt modelId="{1298BD98-18FF-4920-B97D-379893B2FE77}" type="pres">
      <dgm:prSet presAssocID="{56B093DE-0522-49FD-B365-23CC6F968353}" presName="sibTrans" presStyleLbl="sibTrans2D1" presStyleIdx="2" presStyleCnt="5" custScaleX="47593" custScaleY="50424"/>
      <dgm:spPr/>
    </dgm:pt>
    <dgm:pt modelId="{47B40F47-7730-453A-A581-6B7DC9B502F6}" type="pres">
      <dgm:prSet presAssocID="{3235C0CF-CF3F-4C80-98B5-80EC7E51A56F}" presName="node" presStyleLbl="node1" presStyleIdx="3" presStyleCnt="5" custRadScaleRad="70096" custRadScaleInc="-3479">
        <dgm:presLayoutVars>
          <dgm:bulletEnabled val="1"/>
        </dgm:presLayoutVars>
      </dgm:prSet>
      <dgm:spPr/>
    </dgm:pt>
    <dgm:pt modelId="{9D29A64E-0B69-402E-A0F7-2E9501602DEA}" type="pres">
      <dgm:prSet presAssocID="{3235C0CF-CF3F-4C80-98B5-80EC7E51A56F}" presName="dummy" presStyleCnt="0"/>
      <dgm:spPr/>
    </dgm:pt>
    <dgm:pt modelId="{AF59D9F1-EDFB-4B81-AEA6-CD99C2BCCA05}" type="pres">
      <dgm:prSet presAssocID="{868EE6DB-67CF-42B2-ABF3-D39C84FCD4B3}" presName="sibTrans" presStyleLbl="sibTrans2D1" presStyleIdx="3" presStyleCnt="5" custScaleX="47593" custScaleY="50424"/>
      <dgm:spPr/>
    </dgm:pt>
    <dgm:pt modelId="{64688B12-4AF0-4314-AB12-56B3E695773A}" type="pres">
      <dgm:prSet presAssocID="{0A0B13FE-C4A9-4C03-B893-7CAB9CF64CBE}" presName="node" presStyleLbl="node1" presStyleIdx="4" presStyleCnt="5" custRadScaleRad="72096" custRadScaleInc="-13518">
        <dgm:presLayoutVars>
          <dgm:bulletEnabled val="1"/>
        </dgm:presLayoutVars>
      </dgm:prSet>
      <dgm:spPr/>
    </dgm:pt>
    <dgm:pt modelId="{76DE5A45-5C58-4FF5-B31B-C178BD1595B5}" type="pres">
      <dgm:prSet presAssocID="{0A0B13FE-C4A9-4C03-B893-7CAB9CF64CBE}" presName="dummy" presStyleCnt="0"/>
      <dgm:spPr/>
    </dgm:pt>
    <dgm:pt modelId="{D0F51ADE-DAF2-40E2-9A29-09A28C1650EA}" type="pres">
      <dgm:prSet presAssocID="{2470E8CD-F85F-4706-A169-B3A7E7FE13C3}" presName="sibTrans" presStyleLbl="sibTrans2D1" presStyleIdx="4" presStyleCnt="5" custScaleX="47593" custScaleY="46342"/>
      <dgm:spPr/>
    </dgm:pt>
  </dgm:ptLst>
  <dgm:cxnLst>
    <dgm:cxn modelId="{3489D913-566A-4DC2-86F1-FB8DBCF6BB99}" srcId="{0C790739-1EC3-4DDF-BA43-545365136ADA}" destId="{4BB36D99-9CE6-49F7-8B8F-7420FD027CE9}" srcOrd="0" destOrd="0" parTransId="{3E0824FF-DB20-4135-87B0-C5C86ACEE830}" sibTransId="{07096454-63B3-473C-851A-10769407A779}"/>
    <dgm:cxn modelId="{86373715-ED66-4AFC-A274-C68EF1B1F478}" type="presOf" srcId="{56B093DE-0522-49FD-B365-23CC6F968353}" destId="{1298BD98-18FF-4920-B97D-379893B2FE77}" srcOrd="0" destOrd="0" presId="urn:microsoft.com/office/officeart/2005/8/layout/radial6"/>
    <dgm:cxn modelId="{270B0C39-057F-4577-B26A-9102B7E24323}" srcId="{4C7F5B0D-EB5F-4F27-9168-B7EE9DE7CFCB}" destId="{0C790739-1EC3-4DDF-BA43-545365136ADA}" srcOrd="0" destOrd="0" parTransId="{F55AF434-9BEE-41C5-810E-90B793874F43}" sibTransId="{A7152B69-8939-4138-A792-F6B1DB14CC43}"/>
    <dgm:cxn modelId="{831AC23D-B5CC-4FBD-801E-C3008EBDFAB1}" type="presOf" srcId="{2470E8CD-F85F-4706-A169-B3A7E7FE13C3}" destId="{D0F51ADE-DAF2-40E2-9A29-09A28C1650EA}" srcOrd="0" destOrd="0" presId="urn:microsoft.com/office/officeart/2005/8/layout/radial6"/>
    <dgm:cxn modelId="{DCEB9044-3ACC-4B80-8CE5-54742BCACF1F}" type="presOf" srcId="{4BB36D99-9CE6-49F7-8B8F-7420FD027CE9}" destId="{EB6F772A-F23F-4EC4-B2B0-162D31191272}" srcOrd="0" destOrd="0" presId="urn:microsoft.com/office/officeart/2005/8/layout/radial6"/>
    <dgm:cxn modelId="{DEACDF6D-98F4-4192-8F05-C6B5F549CBB0}" srcId="{0C790739-1EC3-4DDF-BA43-545365136ADA}" destId="{15CDB85E-97F8-44D9-939D-B98B9E5E80EE}" srcOrd="1" destOrd="0" parTransId="{80B1CFC9-E820-40FB-A0AE-DA950B0AC8C3}" sibTransId="{691F5A5F-8352-434C-B0DF-F98D4491F92D}"/>
    <dgm:cxn modelId="{940DC86F-8A70-4BD8-856C-C77E89A4417B}" srcId="{0C790739-1EC3-4DDF-BA43-545365136ADA}" destId="{0A0B13FE-C4A9-4C03-B893-7CAB9CF64CBE}" srcOrd="4" destOrd="0" parTransId="{01FAFE2B-D78F-465A-A9A5-2A658B945AD2}" sibTransId="{2470E8CD-F85F-4706-A169-B3A7E7FE13C3}"/>
    <dgm:cxn modelId="{379EFF55-36F9-4E6E-A7AE-429AE3ED0995}" type="presOf" srcId="{4C7F5B0D-EB5F-4F27-9168-B7EE9DE7CFCB}" destId="{7C77AA54-AD11-415E-B75B-A462559364A4}" srcOrd="0" destOrd="0" presId="urn:microsoft.com/office/officeart/2005/8/layout/radial6"/>
    <dgm:cxn modelId="{B8E89F84-B539-4875-81DC-588CA6D07762}" srcId="{0C790739-1EC3-4DDF-BA43-545365136ADA}" destId="{F0D9B6B1-F4DC-400C-A386-A4F75D99E108}" srcOrd="2" destOrd="0" parTransId="{3FA52FF9-8429-4971-8C25-02BCB96248BF}" sibTransId="{56B093DE-0522-49FD-B365-23CC6F968353}"/>
    <dgm:cxn modelId="{340E6F97-6CFC-47E5-8018-D71BE910DB46}" type="presOf" srcId="{691F5A5F-8352-434C-B0DF-F98D4491F92D}" destId="{CF6E7237-91BE-456C-BFDE-643E49EB0978}" srcOrd="0" destOrd="0" presId="urn:microsoft.com/office/officeart/2005/8/layout/radial6"/>
    <dgm:cxn modelId="{F5FF32A4-6587-4D64-B5A3-C40FBB3991BA}" type="presOf" srcId="{15CDB85E-97F8-44D9-939D-B98B9E5E80EE}" destId="{BEC1C135-064B-484F-BC63-DBA99D8A554A}" srcOrd="0" destOrd="0" presId="urn:microsoft.com/office/officeart/2005/8/layout/radial6"/>
    <dgm:cxn modelId="{94D0EFB3-F421-45B4-837F-26878E2D5E4A}" type="presOf" srcId="{0C790739-1EC3-4DDF-BA43-545365136ADA}" destId="{F096CE39-86E9-498D-9DB0-7E6CE74940C9}" srcOrd="0" destOrd="0" presId="urn:microsoft.com/office/officeart/2005/8/layout/radial6"/>
    <dgm:cxn modelId="{59482ABF-09B4-46BF-A5EE-E3E34DC18012}" type="presOf" srcId="{F0D9B6B1-F4DC-400C-A386-A4F75D99E108}" destId="{64131EF7-FFB0-4390-A0D2-B25E2197E603}" srcOrd="0" destOrd="0" presId="urn:microsoft.com/office/officeart/2005/8/layout/radial6"/>
    <dgm:cxn modelId="{7788D8C9-0D75-4C38-AFF4-FECB1565E895}" type="presOf" srcId="{3235C0CF-CF3F-4C80-98B5-80EC7E51A56F}" destId="{47B40F47-7730-453A-A581-6B7DC9B502F6}" srcOrd="0" destOrd="0" presId="urn:microsoft.com/office/officeart/2005/8/layout/radial6"/>
    <dgm:cxn modelId="{6AD538D0-C5B1-41A0-8BA2-01E8717DA0CA}" type="presOf" srcId="{868EE6DB-67CF-42B2-ABF3-D39C84FCD4B3}" destId="{AF59D9F1-EDFB-4B81-AEA6-CD99C2BCCA05}" srcOrd="0" destOrd="0" presId="urn:microsoft.com/office/officeart/2005/8/layout/radial6"/>
    <dgm:cxn modelId="{05A1C1D6-5636-46C9-9D87-0E857D027FC6}" type="presOf" srcId="{07096454-63B3-473C-851A-10769407A779}" destId="{3BCEC930-92CE-4CC0-B0D2-0795FDC787B3}" srcOrd="0" destOrd="0" presId="urn:microsoft.com/office/officeart/2005/8/layout/radial6"/>
    <dgm:cxn modelId="{790BC5E8-52D9-4BF6-9038-BE993291E3AB}" srcId="{0C790739-1EC3-4DDF-BA43-545365136ADA}" destId="{3235C0CF-CF3F-4C80-98B5-80EC7E51A56F}" srcOrd="3" destOrd="0" parTransId="{4456FEC7-4C4C-464E-A488-9115CC472439}" sibTransId="{868EE6DB-67CF-42B2-ABF3-D39C84FCD4B3}"/>
    <dgm:cxn modelId="{2BD446EB-218C-405E-A377-7D9C86B4D967}" type="presOf" srcId="{0A0B13FE-C4A9-4C03-B893-7CAB9CF64CBE}" destId="{64688B12-4AF0-4314-AB12-56B3E695773A}" srcOrd="0" destOrd="0" presId="urn:microsoft.com/office/officeart/2005/8/layout/radial6"/>
    <dgm:cxn modelId="{3C275424-D126-4C37-ADE9-FF23247DC70F}" type="presParOf" srcId="{7C77AA54-AD11-415E-B75B-A462559364A4}" destId="{F096CE39-86E9-498D-9DB0-7E6CE74940C9}" srcOrd="0" destOrd="0" presId="urn:microsoft.com/office/officeart/2005/8/layout/radial6"/>
    <dgm:cxn modelId="{80FCD4C5-FEF0-42A5-8343-FCD6BC82C004}" type="presParOf" srcId="{7C77AA54-AD11-415E-B75B-A462559364A4}" destId="{EB6F772A-F23F-4EC4-B2B0-162D31191272}" srcOrd="1" destOrd="0" presId="urn:microsoft.com/office/officeart/2005/8/layout/radial6"/>
    <dgm:cxn modelId="{6492AEE6-F560-4852-8168-B8AE671702AD}" type="presParOf" srcId="{7C77AA54-AD11-415E-B75B-A462559364A4}" destId="{1E7277B1-E645-42DA-A153-39BD259A2971}" srcOrd="2" destOrd="0" presId="urn:microsoft.com/office/officeart/2005/8/layout/radial6"/>
    <dgm:cxn modelId="{50DFBD93-80FA-4B26-AF73-06B380146132}" type="presParOf" srcId="{7C77AA54-AD11-415E-B75B-A462559364A4}" destId="{3BCEC930-92CE-4CC0-B0D2-0795FDC787B3}" srcOrd="3" destOrd="0" presId="urn:microsoft.com/office/officeart/2005/8/layout/radial6"/>
    <dgm:cxn modelId="{06ADAA9F-800A-462D-97A8-0B07E8E85671}" type="presParOf" srcId="{7C77AA54-AD11-415E-B75B-A462559364A4}" destId="{BEC1C135-064B-484F-BC63-DBA99D8A554A}" srcOrd="4" destOrd="0" presId="urn:microsoft.com/office/officeart/2005/8/layout/radial6"/>
    <dgm:cxn modelId="{A3926036-D443-417C-9361-FE54079A77C4}" type="presParOf" srcId="{7C77AA54-AD11-415E-B75B-A462559364A4}" destId="{2D4DA95D-3DBB-40B4-A339-718143852E9F}" srcOrd="5" destOrd="0" presId="urn:microsoft.com/office/officeart/2005/8/layout/radial6"/>
    <dgm:cxn modelId="{C643FF51-CE6B-4525-8C6D-B735328EB38B}" type="presParOf" srcId="{7C77AA54-AD11-415E-B75B-A462559364A4}" destId="{CF6E7237-91BE-456C-BFDE-643E49EB0978}" srcOrd="6" destOrd="0" presId="urn:microsoft.com/office/officeart/2005/8/layout/radial6"/>
    <dgm:cxn modelId="{B8E78B3A-3220-4273-B667-096C421C6354}" type="presParOf" srcId="{7C77AA54-AD11-415E-B75B-A462559364A4}" destId="{64131EF7-FFB0-4390-A0D2-B25E2197E603}" srcOrd="7" destOrd="0" presId="urn:microsoft.com/office/officeart/2005/8/layout/radial6"/>
    <dgm:cxn modelId="{A15CCA48-93A7-404A-84F1-73EF038085CE}" type="presParOf" srcId="{7C77AA54-AD11-415E-B75B-A462559364A4}" destId="{5139B2E6-4546-4F6B-B158-DBBB6F7E7371}" srcOrd="8" destOrd="0" presId="urn:microsoft.com/office/officeart/2005/8/layout/radial6"/>
    <dgm:cxn modelId="{911779BD-51D6-4B46-A0FA-8CD28763889D}" type="presParOf" srcId="{7C77AA54-AD11-415E-B75B-A462559364A4}" destId="{1298BD98-18FF-4920-B97D-379893B2FE77}" srcOrd="9" destOrd="0" presId="urn:microsoft.com/office/officeart/2005/8/layout/radial6"/>
    <dgm:cxn modelId="{00FBFB0C-C313-45D7-897F-BA6F65953EBD}" type="presParOf" srcId="{7C77AA54-AD11-415E-B75B-A462559364A4}" destId="{47B40F47-7730-453A-A581-6B7DC9B502F6}" srcOrd="10" destOrd="0" presId="urn:microsoft.com/office/officeart/2005/8/layout/radial6"/>
    <dgm:cxn modelId="{F5C00036-4661-4D93-9080-12580E800140}" type="presParOf" srcId="{7C77AA54-AD11-415E-B75B-A462559364A4}" destId="{9D29A64E-0B69-402E-A0F7-2E9501602DEA}" srcOrd="11" destOrd="0" presId="urn:microsoft.com/office/officeart/2005/8/layout/radial6"/>
    <dgm:cxn modelId="{8CA4B85E-C933-4564-944A-F45EFB131550}" type="presParOf" srcId="{7C77AA54-AD11-415E-B75B-A462559364A4}" destId="{AF59D9F1-EDFB-4B81-AEA6-CD99C2BCCA05}" srcOrd="12" destOrd="0" presId="urn:microsoft.com/office/officeart/2005/8/layout/radial6"/>
    <dgm:cxn modelId="{32F07BEE-C7E6-417F-AC87-8B7BB66DD2CD}" type="presParOf" srcId="{7C77AA54-AD11-415E-B75B-A462559364A4}" destId="{64688B12-4AF0-4314-AB12-56B3E695773A}" srcOrd="13" destOrd="0" presId="urn:microsoft.com/office/officeart/2005/8/layout/radial6"/>
    <dgm:cxn modelId="{A784C696-BFB5-445F-834E-1E45859519C8}" type="presParOf" srcId="{7C77AA54-AD11-415E-B75B-A462559364A4}" destId="{76DE5A45-5C58-4FF5-B31B-C178BD1595B5}" srcOrd="14" destOrd="0" presId="urn:microsoft.com/office/officeart/2005/8/layout/radial6"/>
    <dgm:cxn modelId="{70B80DE3-4DA5-4910-86EC-C08D942367F6}" type="presParOf" srcId="{7C77AA54-AD11-415E-B75B-A462559364A4}" destId="{D0F51ADE-DAF2-40E2-9A29-09A28C1650EA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51ADE-DAF2-40E2-9A29-09A28C1650EA}">
      <dsp:nvSpPr>
        <dsp:cNvPr id="0" name=""/>
        <dsp:cNvSpPr/>
      </dsp:nvSpPr>
      <dsp:spPr>
        <a:xfrm>
          <a:off x="3416609" y="2928380"/>
          <a:ext cx="2464440" cy="2399661"/>
        </a:xfrm>
        <a:prstGeom prst="blockArc">
          <a:avLst>
            <a:gd name="adj1" fmla="val 12546004"/>
            <a:gd name="adj2" fmla="val 15577506"/>
            <a:gd name="adj3" fmla="val 463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9D9F1-EDFB-4B81-AEA6-CD99C2BCCA05}">
      <dsp:nvSpPr>
        <dsp:cNvPr id="0" name=""/>
        <dsp:cNvSpPr/>
      </dsp:nvSpPr>
      <dsp:spPr>
        <a:xfrm>
          <a:off x="3732958" y="1713664"/>
          <a:ext cx="2464440" cy="2611034"/>
        </a:xfrm>
        <a:prstGeom prst="blockArc">
          <a:avLst>
            <a:gd name="adj1" fmla="val 8091609"/>
            <a:gd name="adj2" fmla="val 10964486"/>
            <a:gd name="adj3" fmla="val 463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BD98-18FF-4920-B97D-379893B2FE77}">
      <dsp:nvSpPr>
        <dsp:cNvPr id="0" name=""/>
        <dsp:cNvSpPr/>
      </dsp:nvSpPr>
      <dsp:spPr>
        <a:xfrm>
          <a:off x="3004897" y="1208239"/>
          <a:ext cx="2464440" cy="2611034"/>
        </a:xfrm>
        <a:prstGeom prst="blockArc">
          <a:avLst>
            <a:gd name="adj1" fmla="val 3848058"/>
            <a:gd name="adj2" fmla="val 6880630"/>
            <a:gd name="adj3" fmla="val 463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E7237-91BE-456C-BFDE-643E49EB0978}">
      <dsp:nvSpPr>
        <dsp:cNvPr id="0" name=""/>
        <dsp:cNvSpPr/>
      </dsp:nvSpPr>
      <dsp:spPr>
        <a:xfrm>
          <a:off x="2072360" y="2048835"/>
          <a:ext cx="2546203" cy="2372424"/>
        </a:xfrm>
        <a:prstGeom prst="blockArc">
          <a:avLst>
            <a:gd name="adj1" fmla="val 20957599"/>
            <a:gd name="adj2" fmla="val 2275468"/>
            <a:gd name="adj3" fmla="val 463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C930-92CE-4CC0-B0D2-0795FDC787B3}">
      <dsp:nvSpPr>
        <dsp:cNvPr id="0" name=""/>
        <dsp:cNvSpPr/>
      </dsp:nvSpPr>
      <dsp:spPr>
        <a:xfrm>
          <a:off x="2421790" y="2920119"/>
          <a:ext cx="2546203" cy="2399661"/>
        </a:xfrm>
        <a:prstGeom prst="blockArc">
          <a:avLst>
            <a:gd name="adj1" fmla="val 16882033"/>
            <a:gd name="adj2" fmla="val 19656639"/>
            <a:gd name="adj3" fmla="val 463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6CE39-86E9-498D-9DB0-7E6CE74940C9}">
      <dsp:nvSpPr>
        <dsp:cNvPr id="0" name=""/>
        <dsp:cNvSpPr/>
      </dsp:nvSpPr>
      <dsp:spPr>
        <a:xfrm>
          <a:off x="3012138" y="2172547"/>
          <a:ext cx="2380163" cy="2380163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solidFill>
                <a:schemeClr val="accent2">
                  <a:lumMod val="50000"/>
                </a:schemeClr>
              </a:solidFill>
              <a:latin typeface="배달의민족 한나" panose="02000503000000020003" charset="-127"/>
              <a:ea typeface="배달의민족 한나" panose="02000503000000020003" charset="-127"/>
            </a:rPr>
            <a:t>PATH</a:t>
          </a:r>
          <a:endParaRPr lang="ko-KR" altLang="en-US" sz="4000" kern="1200" dirty="0">
            <a:solidFill>
              <a:schemeClr val="accent2">
                <a:lumMod val="50000"/>
              </a:schemeClr>
            </a:solidFill>
            <a:latin typeface="배달의민족 한나" panose="02000503000000020003" charset="-127"/>
            <a:ea typeface="배달의민족 한나" panose="02000503000000020003" charset="-127"/>
          </a:endParaRPr>
        </a:p>
      </dsp:txBody>
      <dsp:txXfrm>
        <a:off x="3360705" y="2521114"/>
        <a:ext cx="1683029" cy="1683029"/>
      </dsp:txXfrm>
    </dsp:sp>
    <dsp:sp modelId="{EB6F772A-F23F-4EC4-B2B0-162D31191272}">
      <dsp:nvSpPr>
        <dsp:cNvPr id="0" name=""/>
        <dsp:cNvSpPr/>
      </dsp:nvSpPr>
      <dsp:spPr>
        <a:xfrm>
          <a:off x="3360311" y="807404"/>
          <a:ext cx="1666114" cy="1666114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시간표 자동 등록 및 직접 등록</a:t>
          </a:r>
          <a:endParaRPr lang="ko-KR" altLang="en-US" sz="1800" kern="1200" dirty="0"/>
        </a:p>
      </dsp:txBody>
      <dsp:txXfrm>
        <a:off x="3604308" y="1051401"/>
        <a:ext cx="1178120" cy="1178120"/>
      </dsp:txXfrm>
    </dsp:sp>
    <dsp:sp modelId="{BEC1C135-064B-484F-BC63-DBA99D8A554A}">
      <dsp:nvSpPr>
        <dsp:cNvPr id="0" name=""/>
        <dsp:cNvSpPr/>
      </dsp:nvSpPr>
      <dsp:spPr>
        <a:xfrm>
          <a:off x="4997475" y="1932131"/>
          <a:ext cx="1666114" cy="166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과제 및 공지사항 자동  등록</a:t>
          </a:r>
          <a:endParaRPr lang="ko-KR" altLang="en-US" sz="1800" kern="1200" dirty="0"/>
        </a:p>
      </dsp:txBody>
      <dsp:txXfrm>
        <a:off x="5241472" y="2176128"/>
        <a:ext cx="1178120" cy="1178120"/>
      </dsp:txXfrm>
    </dsp:sp>
    <dsp:sp modelId="{64131EF7-FFB0-4390-A0D2-B25E2197E603}">
      <dsp:nvSpPr>
        <dsp:cNvPr id="0" name=""/>
        <dsp:cNvSpPr/>
      </dsp:nvSpPr>
      <dsp:spPr>
        <a:xfrm>
          <a:off x="4507413" y="3956430"/>
          <a:ext cx="1666114" cy="166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개인 과제  및 팀 과제 등록</a:t>
          </a:r>
          <a:endParaRPr lang="ko-KR" altLang="en-US" sz="1700" kern="1200" dirty="0"/>
        </a:p>
      </dsp:txBody>
      <dsp:txXfrm>
        <a:off x="4751410" y="4200427"/>
        <a:ext cx="1178120" cy="1178120"/>
      </dsp:txXfrm>
    </dsp:sp>
    <dsp:sp modelId="{47B40F47-7730-453A-A581-6B7DC9B502F6}">
      <dsp:nvSpPr>
        <dsp:cNvPr id="0" name=""/>
        <dsp:cNvSpPr/>
      </dsp:nvSpPr>
      <dsp:spPr>
        <a:xfrm>
          <a:off x="2348149" y="3978827"/>
          <a:ext cx="1666114" cy="166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우선순위 분류 체계를 적용한 과제 관리</a:t>
          </a:r>
          <a:endParaRPr lang="ko-KR" altLang="en-US" sz="1700" kern="1200" dirty="0"/>
        </a:p>
      </dsp:txBody>
      <dsp:txXfrm>
        <a:off x="2592146" y="4222824"/>
        <a:ext cx="1178120" cy="1178120"/>
      </dsp:txXfrm>
    </dsp:sp>
    <dsp:sp modelId="{64688B12-4AF0-4314-AB12-56B3E695773A}">
      <dsp:nvSpPr>
        <dsp:cNvPr id="0" name=""/>
        <dsp:cNvSpPr/>
      </dsp:nvSpPr>
      <dsp:spPr>
        <a:xfrm>
          <a:off x="1605917" y="2065161"/>
          <a:ext cx="1666114" cy="1666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과제 기한에 따른 </a:t>
          </a:r>
          <a:r>
            <a:rPr lang="en-US" altLang="ko-KR" sz="17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push  </a:t>
          </a:r>
          <a:r>
            <a:rPr lang="ko-KR" altLang="en-US" sz="1700" kern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rPr>
            <a:t>알람</a:t>
          </a:r>
          <a:endParaRPr lang="ko-KR" altLang="en-US" sz="1700" kern="1200" dirty="0"/>
        </a:p>
      </dsp:txBody>
      <dsp:txXfrm>
        <a:off x="1849914" y="2309158"/>
        <a:ext cx="1178120" cy="1178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229E6-D612-45BD-9BA1-A7FB053A909D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07C80-F2C7-4DB8-BD09-3D24698A1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1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07C80-F2C7-4DB8-BD09-3D24698A1E3A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5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특징 첫 번째는 블랙보드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블랙보드 앱은 교수님 또는 조교가 등록한 과제 및 공지사항만 알람을 해주고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과제 관리 앱은 특별히 존재 하지 않으며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 해도 크게 스케줄러를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이런 블랙보드 앱의 공지사항과 과제를 관리할 수 있는 두 가지 기능을 하나의 앱으로 합쳤습니다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회원가입한 아이디와 비밀번호를 기반으로 블랙보드를 크롤링하여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 및 공지사항의 데이터를 수집합니다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데이터를 기반으로 과목명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 등록 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 등록내용을 각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과목명을 통해서는 사용자의 수강 강의 목록과 강의 분반을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 기간은 블랙보드에 보여지는 시간을 기점으로 계산하여 등록 날짜를 계산합니다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 내용이 아닌 다른 내용을 제외하는 과정을 통해 등록 내용을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파싱 과정을 통한 후에 과목명과 과목 분반을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서버와의 연동으로 시간표 기능에서 시간표를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과목명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 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등록내용 이 세가지를 기반으로 과제 및 공지사항을 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07C80-F2C7-4DB8-BD09-3D24698A1E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31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특징 세번째는 우선순위 분류 체계 입니다</a:t>
            </a:r>
            <a:r>
              <a:rPr lang="en-US" altLang="ko-KR" dirty="0"/>
              <a:t>.  </a:t>
            </a:r>
            <a:r>
              <a:rPr lang="ko-KR" altLang="en-US" dirty="0"/>
              <a:t>과제를 수행할 때 어떤 과제를 먼저 수행할지 결정하기는 어려운 문제입니다</a:t>
            </a:r>
            <a:r>
              <a:rPr lang="en-US" altLang="ko-KR" dirty="0"/>
              <a:t>. </a:t>
            </a:r>
            <a:r>
              <a:rPr lang="ko-KR" altLang="en-US" dirty="0"/>
              <a:t>사람마다 기한을 우선시 하여 과제를 수행하는 경우도 있고 자신이 중요하게 생각하는 과목을 우선시 하여 수행하는 경우도 있습니다</a:t>
            </a:r>
            <a:r>
              <a:rPr lang="en-US" altLang="ko-KR" dirty="0"/>
              <a:t>. </a:t>
            </a:r>
            <a:r>
              <a:rPr lang="ko-KR" altLang="en-US" dirty="0"/>
              <a:t>하지만 둘 다 중요하게 생각하는 경우 어떤 것을 우선시 하여 처리할 지 모르는 경우가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중요도나 기한 둘 중 어느 하나만 중요시 하게 된다면 기준에서 밀려나는 과제들은 항상 우선순위의 아래쪽에서 머물 것입니다</a:t>
            </a:r>
            <a:r>
              <a:rPr lang="en-US" altLang="ko-KR" dirty="0"/>
              <a:t>. </a:t>
            </a:r>
            <a:r>
              <a:rPr lang="ko-KR" altLang="en-US" dirty="0"/>
              <a:t>그래서 저희는 </a:t>
            </a:r>
            <a:r>
              <a:rPr lang="en-US" altLang="ko-KR" dirty="0"/>
              <a:t>starvation </a:t>
            </a:r>
            <a:r>
              <a:rPr lang="ko-KR" altLang="en-US" dirty="0"/>
              <a:t>이 발생하지 않도록  중요도와 남은 기한 그리고 학점을 기반으로 하여 우선순위 분류 알고리즘을 만들었습니다</a:t>
            </a:r>
            <a:r>
              <a:rPr lang="en-US" altLang="ko-KR" dirty="0"/>
              <a:t>. </a:t>
            </a:r>
            <a:r>
              <a:rPr lang="ko-KR" altLang="en-US" dirty="0"/>
              <a:t>어느 정도 기한이 남았을 때 부터는 과제의 남은 기간이 많은 우선순위를 차지 할 것입니다</a:t>
            </a:r>
            <a:r>
              <a:rPr lang="en-US" altLang="ko-KR" dirty="0"/>
              <a:t>. </a:t>
            </a:r>
            <a:r>
              <a:rPr lang="ko-KR" altLang="en-US" dirty="0"/>
              <a:t>그래서 중요도도 반영을 하지만 과제의 남은 기한에 조금 더 비중을 두어 </a:t>
            </a:r>
            <a:r>
              <a:rPr lang="en-US" altLang="ko-KR" dirty="0"/>
              <a:t>10</a:t>
            </a:r>
            <a:r>
              <a:rPr lang="ko-KR" altLang="en-US" dirty="0"/>
              <a:t>일 이전부터는 기한이 다가올 수록 지수의 특성을 이용하여 우선순위를 좀 더 위로 올려주고 여기에 중요도를 곱하여 기한과 중요도를 적절히 고려한 우선순위를 보여줍니다</a:t>
            </a:r>
            <a:r>
              <a:rPr lang="en-US" altLang="ko-KR" dirty="0"/>
              <a:t>. </a:t>
            </a:r>
            <a:r>
              <a:rPr lang="ko-KR" altLang="en-US" dirty="0"/>
              <a:t>같은 중요도를 가진다면 학점에 따라 우선순위를 좀 더 다르게 둘 수 있도록 합니다</a:t>
            </a:r>
            <a:r>
              <a:rPr lang="en-US" altLang="ko-KR" dirty="0"/>
              <a:t>.</a:t>
            </a:r>
            <a:r>
              <a:rPr lang="ko-KR" altLang="en-US" dirty="0"/>
              <a:t>  사용자가 과제에 대한 우선순위를 두어 과제를 처리할 수 있도록 함으로써 과제에 대한 능률을 올리고 이로 인해 학생들의 과제 </a:t>
            </a:r>
            <a:r>
              <a:rPr lang="ko-KR" altLang="en-US" dirty="0" err="1"/>
              <a:t>이행율</a:t>
            </a:r>
            <a:r>
              <a:rPr lang="ko-KR" altLang="en-US" dirty="0"/>
              <a:t> 또한 올라갈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07C80-F2C7-4DB8-BD09-3D24698A1E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7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특징 세번째는 우선순위 분류 체계 입니다</a:t>
            </a:r>
            <a:r>
              <a:rPr lang="en-US" altLang="ko-KR" dirty="0"/>
              <a:t>.  </a:t>
            </a:r>
            <a:r>
              <a:rPr lang="ko-KR" altLang="en-US" dirty="0"/>
              <a:t>과제를 수행할 때 어떤 과제를 먼저 수행할지 결정하기는 어려운 문제입니다</a:t>
            </a:r>
            <a:r>
              <a:rPr lang="en-US" altLang="ko-KR" dirty="0"/>
              <a:t>. </a:t>
            </a:r>
            <a:r>
              <a:rPr lang="ko-KR" altLang="en-US" dirty="0"/>
              <a:t>사람마다 기한을 우선시 하여 과제를 수행하는 경우도 있고 자신이 중요하게 생각하는 과목을 우선시 하여 수행하는 경우도 있습니다</a:t>
            </a:r>
            <a:r>
              <a:rPr lang="en-US" altLang="ko-KR" dirty="0"/>
              <a:t>. </a:t>
            </a:r>
            <a:r>
              <a:rPr lang="ko-KR" altLang="en-US" dirty="0"/>
              <a:t>하지만 둘 다 중요하게 생각하는 경우 어떤 것을 우선시 하여 처리할 지 모르는 경우가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중요도나 기한 둘 중 어느 하나만 중요시 하게 된다면 기준에서 밀려나는 과제들은 항상 우선순위의 아래쪽에서 머물 것입니다</a:t>
            </a:r>
            <a:r>
              <a:rPr lang="en-US" altLang="ko-KR" dirty="0"/>
              <a:t>. </a:t>
            </a:r>
            <a:r>
              <a:rPr lang="ko-KR" altLang="en-US" dirty="0"/>
              <a:t>그래서 저희는 </a:t>
            </a:r>
            <a:r>
              <a:rPr lang="en-US" altLang="ko-KR" dirty="0"/>
              <a:t>starvation </a:t>
            </a:r>
            <a:r>
              <a:rPr lang="ko-KR" altLang="en-US" dirty="0"/>
              <a:t>이 발생하지 않도록  중요도와 남은 기한 그리고 학점을 기반으로 하여 우선순위 분류 알고리즘을 만들었습니다</a:t>
            </a:r>
            <a:r>
              <a:rPr lang="en-US" altLang="ko-KR" dirty="0"/>
              <a:t>. </a:t>
            </a:r>
            <a:r>
              <a:rPr lang="ko-KR" altLang="en-US" dirty="0"/>
              <a:t>어느 정도 기한이 남았을 때 부터는 과제의 남은 기간이 많은 우선순위를 차지 할 것입니다</a:t>
            </a:r>
            <a:r>
              <a:rPr lang="en-US" altLang="ko-KR" dirty="0"/>
              <a:t>. </a:t>
            </a:r>
            <a:r>
              <a:rPr lang="ko-KR" altLang="en-US" dirty="0"/>
              <a:t>그래서 중요도도 반영을 하지만 과제의 남은 기한에 조금 더 비중을 두어 </a:t>
            </a:r>
            <a:r>
              <a:rPr lang="en-US" altLang="ko-KR" dirty="0"/>
              <a:t>10</a:t>
            </a:r>
            <a:r>
              <a:rPr lang="ko-KR" altLang="en-US" dirty="0"/>
              <a:t>일 이전부터는 기한이 다가올 수록 지수의 특성을 이용하여 우선순위를 좀 더 위로 올려주고 여기에 중요도를 곱하여 기한과 중요도를 적절히 고려한 우선순위를 보여줍니다</a:t>
            </a:r>
            <a:r>
              <a:rPr lang="en-US" altLang="ko-KR" dirty="0"/>
              <a:t>. </a:t>
            </a:r>
            <a:r>
              <a:rPr lang="ko-KR" altLang="en-US" dirty="0"/>
              <a:t>같은 중요도를 가진다면 학점에 따라 우선순위를 좀 더 다르게 둘 수 있도록 합니다</a:t>
            </a:r>
            <a:r>
              <a:rPr lang="en-US" altLang="ko-KR" dirty="0"/>
              <a:t>.</a:t>
            </a:r>
            <a:r>
              <a:rPr lang="ko-KR" altLang="en-US" dirty="0"/>
              <a:t>  사용자가 과제에 대한 우선순위를 두어 과제를 처리할 수 있도록 함으로써 과제에 대한 능률을 올리고 이로 인해 학생들의 과제 </a:t>
            </a:r>
            <a:r>
              <a:rPr lang="ko-KR" altLang="en-US" dirty="0" err="1"/>
              <a:t>이행율</a:t>
            </a:r>
            <a:r>
              <a:rPr lang="ko-KR" altLang="en-US" dirty="0"/>
              <a:t> 또한 올라갈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7C80-F2C7-4DB8-BD09-3D24698A1E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4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2018-12-15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1186299"/>
            <a:ext cx="7848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창의과제 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: </a:t>
            </a:r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우선순위 분류체계를</a:t>
            </a:r>
            <a:endParaRPr lang="en-US" altLang="ko-KR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적용한 모바일 과제 관리 시스템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9692" y="3143960"/>
            <a:ext cx="55446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과목명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신청 학점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 :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자기주도 창의전공 </a:t>
            </a:r>
            <a:r>
              <a:rPr lang="en-US" altLang="ko-KR" sz="20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Ⅰ,</a:t>
            </a:r>
            <a:r>
              <a:rPr lang="ko-KR" altLang="en-US" sz="20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Ⅱ 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(6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학점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지도교수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분반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 :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안용학 교수 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분반 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05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반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참여학생 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최지현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컴퓨터공학과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16011008),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김은숙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컴퓨터공학과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16010946),</a:t>
            </a:r>
            <a:endParaRPr lang="ko-KR" altLang="en-US" sz="2000" dirty="0"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정주호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컴퓨터공학과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16011016), </a:t>
            </a:r>
            <a:b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명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6A49AF-0FC8-483B-A598-0FC121F31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14828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18FD4C-B714-4749-8378-FB9358077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05" y="14444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12136232" descr="EMB000026a05e96">
            <a:extLst>
              <a:ext uri="{FF2B5EF4-FFF2-40B4-BE49-F238E27FC236}">
                <a16:creationId xmlns:a16="http://schemas.microsoft.com/office/drawing/2014/main" id="{FF0BBF4C-E1A7-4830-A72B-E8B1BE513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085" r="-1009" b="20594"/>
          <a:stretch/>
        </p:blipFill>
        <p:spPr bwMode="auto">
          <a:xfrm>
            <a:off x="1809741" y="2050525"/>
            <a:ext cx="2762259" cy="356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312137912" descr="EMB000026a05e99">
            <a:extLst>
              <a:ext uri="{FF2B5EF4-FFF2-40B4-BE49-F238E27FC236}">
                <a16:creationId xmlns:a16="http://schemas.microsoft.com/office/drawing/2014/main" id="{2614A1C5-3679-4C29-B3A8-B8F194F9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2396" b="17723"/>
          <a:stretch/>
        </p:blipFill>
        <p:spPr bwMode="auto">
          <a:xfrm>
            <a:off x="4643512" y="2050525"/>
            <a:ext cx="3046211" cy="368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7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94A9F4-134E-4686-A862-FD1807186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444" y="13429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1936A3-985C-4F06-9BE0-D5A4354B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156" y="17239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12137592" descr="EMB000026a05e9f">
            <a:extLst>
              <a:ext uri="{FF2B5EF4-FFF2-40B4-BE49-F238E27FC236}">
                <a16:creationId xmlns:a16="http://schemas.microsoft.com/office/drawing/2014/main" id="{10B1DD53-468E-4700-9D75-C11934AEA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4" r="-220"/>
          <a:stretch/>
        </p:blipFill>
        <p:spPr bwMode="auto">
          <a:xfrm>
            <a:off x="1763688" y="1925672"/>
            <a:ext cx="2879824" cy="43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312138872" descr="EMB000026a05ea5">
            <a:extLst>
              <a:ext uri="{FF2B5EF4-FFF2-40B4-BE49-F238E27FC236}">
                <a16:creationId xmlns:a16="http://schemas.microsoft.com/office/drawing/2014/main" id="{DC3F2DC8-B0B7-4A80-A806-F7A2F1C5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" r="-721" b="4486"/>
          <a:stretch/>
        </p:blipFill>
        <p:spPr bwMode="auto">
          <a:xfrm>
            <a:off x="5001002" y="1892151"/>
            <a:ext cx="2595334" cy="433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25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12138152" descr="EMB000026a05ead">
            <a:extLst>
              <a:ext uri="{FF2B5EF4-FFF2-40B4-BE49-F238E27FC236}">
                <a16:creationId xmlns:a16="http://schemas.microsoft.com/office/drawing/2014/main" id="{4155C4F1-6A26-4536-B747-D19DE64EB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r="40" b="16663"/>
          <a:stretch/>
        </p:blipFill>
        <p:spPr bwMode="auto">
          <a:xfrm>
            <a:off x="520705" y="2393865"/>
            <a:ext cx="2526143" cy="33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312138952" descr="EMB000026a05eae">
            <a:extLst>
              <a:ext uri="{FF2B5EF4-FFF2-40B4-BE49-F238E27FC236}">
                <a16:creationId xmlns:a16="http://schemas.microsoft.com/office/drawing/2014/main" id="{2ABE4D83-1617-4756-8839-854091707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3" b="7174"/>
          <a:stretch/>
        </p:blipFill>
        <p:spPr bwMode="auto">
          <a:xfrm>
            <a:off x="3311087" y="2221183"/>
            <a:ext cx="2377809" cy="38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312141032" descr="EMB000026a05eaf">
            <a:extLst>
              <a:ext uri="{FF2B5EF4-FFF2-40B4-BE49-F238E27FC236}">
                <a16:creationId xmlns:a16="http://schemas.microsoft.com/office/drawing/2014/main" id="{109EE1D2-9169-415A-8EF3-8D334BF0F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437" r="1219"/>
          <a:stretch/>
        </p:blipFill>
        <p:spPr bwMode="auto">
          <a:xfrm>
            <a:off x="5747673" y="1343616"/>
            <a:ext cx="2670160" cy="44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24DA1-FADD-4E9D-9C73-8F7B38BC2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3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_x312138952" descr="EMB000026a05eb2">
            <a:extLst>
              <a:ext uri="{FF2B5EF4-FFF2-40B4-BE49-F238E27FC236}">
                <a16:creationId xmlns:a16="http://schemas.microsoft.com/office/drawing/2014/main" id="{C9BFB7F3-B299-46BD-8BB8-AC997E336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30" r="-1785" b="5735"/>
          <a:stretch/>
        </p:blipFill>
        <p:spPr bwMode="auto">
          <a:xfrm>
            <a:off x="792688" y="2109131"/>
            <a:ext cx="2520774" cy="35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312139112" descr="EMB000026a05eb3">
            <a:extLst>
              <a:ext uri="{FF2B5EF4-FFF2-40B4-BE49-F238E27FC236}">
                <a16:creationId xmlns:a16="http://schemas.microsoft.com/office/drawing/2014/main" id="{D208A952-5C12-4515-A2F9-161EF10CE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/>
          <a:stretch/>
        </p:blipFill>
        <p:spPr bwMode="auto">
          <a:xfrm>
            <a:off x="3311612" y="1884361"/>
            <a:ext cx="2520775" cy="40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312137272" descr="EMB000026a05eb9">
            <a:extLst>
              <a:ext uri="{FF2B5EF4-FFF2-40B4-BE49-F238E27FC236}">
                <a16:creationId xmlns:a16="http://schemas.microsoft.com/office/drawing/2014/main" id="{1A701739-BD7D-4F8F-ACA3-1AC03557E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" r="35"/>
          <a:stretch/>
        </p:blipFill>
        <p:spPr bwMode="auto">
          <a:xfrm>
            <a:off x="6012160" y="1843629"/>
            <a:ext cx="2520775" cy="40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6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_x312138552" descr="EMB000026a05ec0">
            <a:extLst>
              <a:ext uri="{FF2B5EF4-FFF2-40B4-BE49-F238E27FC236}">
                <a16:creationId xmlns:a16="http://schemas.microsoft.com/office/drawing/2014/main" id="{88875005-B851-43ED-8C42-F48999530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252" r="-6510" b="18293"/>
          <a:stretch/>
        </p:blipFill>
        <p:spPr bwMode="auto">
          <a:xfrm>
            <a:off x="395536" y="2185700"/>
            <a:ext cx="2938111" cy="347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312142312" descr="EMB000026a05ec1">
            <a:extLst>
              <a:ext uri="{FF2B5EF4-FFF2-40B4-BE49-F238E27FC236}">
                <a16:creationId xmlns:a16="http://schemas.microsoft.com/office/drawing/2014/main" id="{BB2203F4-3016-4126-800E-27DA2EBDB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61" r="-3977" b="8617"/>
          <a:stretch/>
        </p:blipFill>
        <p:spPr bwMode="auto">
          <a:xfrm>
            <a:off x="3132983" y="2096851"/>
            <a:ext cx="3168352" cy="37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86003C0-ED4B-4222-83E3-0A037E55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312138552" descr="EMB000026a05ec7">
            <a:extLst>
              <a:ext uri="{FF2B5EF4-FFF2-40B4-BE49-F238E27FC236}">
                <a16:creationId xmlns:a16="http://schemas.microsoft.com/office/drawing/2014/main" id="{41DBA67F-A28B-4EF8-A875-AF1FE41EB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r="-1754" b="32729"/>
          <a:stretch/>
        </p:blipFill>
        <p:spPr bwMode="auto">
          <a:xfrm>
            <a:off x="6102936" y="2247858"/>
            <a:ext cx="2664099" cy="33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785" y="41041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86003C0-ED4B-4222-83E3-0A037E55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0D8A982-8CC9-4349-A050-117F6068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12140552" descr="EMB000026a05ecd">
            <a:extLst>
              <a:ext uri="{FF2B5EF4-FFF2-40B4-BE49-F238E27FC236}">
                <a16:creationId xmlns:a16="http://schemas.microsoft.com/office/drawing/2014/main" id="{4F68E70B-9D9F-429A-9ED2-4E0102E8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28" y="2404718"/>
            <a:ext cx="1920644" cy="31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DBC17D5-C6ED-4B7D-A33C-3566D4EE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" y="5705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9EC69B7-2B49-4984-8021-F791D32A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2844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6" name="_x312137992" descr="EMB000026a05ed0">
            <a:extLst>
              <a:ext uri="{FF2B5EF4-FFF2-40B4-BE49-F238E27FC236}">
                <a16:creationId xmlns:a16="http://schemas.microsoft.com/office/drawing/2014/main" id="{28EE3E09-D42E-47FF-B0AC-B9BA71CE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72" y="2404717"/>
            <a:ext cx="2092486" cy="31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6E436F06-178A-421C-A5A2-08292C8D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129" y="18721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8" name="_x312139832" descr="EMB000026a05ed3">
            <a:extLst>
              <a:ext uri="{FF2B5EF4-FFF2-40B4-BE49-F238E27FC236}">
                <a16:creationId xmlns:a16="http://schemas.microsoft.com/office/drawing/2014/main" id="{D81A0D64-EC6B-425C-93C9-8C0DB8C9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34" y="2396732"/>
            <a:ext cx="2052833" cy="31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12139992" descr="EMB000026a05ede">
            <a:extLst>
              <a:ext uri="{FF2B5EF4-FFF2-40B4-BE49-F238E27FC236}">
                <a16:creationId xmlns:a16="http://schemas.microsoft.com/office/drawing/2014/main" id="{FCBD0AA2-903E-48D2-8686-41258823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9" y="2404717"/>
            <a:ext cx="2485899" cy="32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785" y="41041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86003C0-ED4B-4222-83E3-0A037E55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0D8A982-8CC9-4349-A050-117F6068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DBC17D5-C6ED-4B7D-A33C-3566D4EE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" y="5705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9EC69B7-2B49-4984-8021-F791D32A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2844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E436F06-178A-421C-A5A2-08292C8D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129" y="18721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F13CC03-4833-4E7D-89C5-8603AB59E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BC1DB87-F585-4EB2-AA56-A975240D1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585" y="2700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312138392" descr="EMB000026a05ee2">
            <a:extLst>
              <a:ext uri="{FF2B5EF4-FFF2-40B4-BE49-F238E27FC236}">
                <a16:creationId xmlns:a16="http://schemas.microsoft.com/office/drawing/2014/main" id="{C58E8A47-B777-40F8-8F73-B6C229AF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34" y="1861592"/>
            <a:ext cx="2728220" cy="36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2137992" descr="EMB000026a05ee8">
            <a:extLst>
              <a:ext uri="{FF2B5EF4-FFF2-40B4-BE49-F238E27FC236}">
                <a16:creationId xmlns:a16="http://schemas.microsoft.com/office/drawing/2014/main" id="{7C008B40-09AF-4433-B195-710A2649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61592"/>
            <a:ext cx="3154211" cy="36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8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785" y="41041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86003C0-ED4B-4222-83E3-0A037E55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0D8A982-8CC9-4349-A050-117F6068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DBC17D5-C6ED-4B7D-A33C-3566D4EE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" y="5705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9EC69B7-2B49-4984-8021-F791D32A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2844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E436F06-178A-421C-A5A2-08292C8D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129" y="18721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F13CC03-4833-4E7D-89C5-8603AB59E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290B5F8-9EC4-471D-A597-60696A95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421" y="14149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312139112" descr="EMB000026a05eee">
            <a:extLst>
              <a:ext uri="{FF2B5EF4-FFF2-40B4-BE49-F238E27FC236}">
                <a16:creationId xmlns:a16="http://schemas.microsoft.com/office/drawing/2014/main" id="{F7DFC2CF-44FD-4FD3-9CCD-7EEAB881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77" y="1933738"/>
            <a:ext cx="2583138" cy="350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2138872" descr="EMB000026a05ee9">
            <a:extLst>
              <a:ext uri="{FF2B5EF4-FFF2-40B4-BE49-F238E27FC236}">
                <a16:creationId xmlns:a16="http://schemas.microsoft.com/office/drawing/2014/main" id="{29D49497-32E1-4E84-B6FA-AE02198D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60" y="1768396"/>
            <a:ext cx="2739715" cy="40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785" y="41041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792321-A78A-4126-90A0-30D4A7018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86003C0-ED4B-4222-83E3-0A037E552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0D8A982-8CC9-4349-A050-117F6068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DBC17D5-C6ED-4B7D-A33C-3566D4EE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" y="5705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9EC69B7-2B49-4984-8021-F791D32A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2844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E436F06-178A-421C-A5A2-08292C8D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129" y="18721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F13CC03-4833-4E7D-89C5-8603AB59E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290B5F8-9EC4-471D-A597-60696A95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421" y="14149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_x312137112" descr="EMB000026a05ef3">
            <a:extLst>
              <a:ext uri="{FF2B5EF4-FFF2-40B4-BE49-F238E27FC236}">
                <a16:creationId xmlns:a16="http://schemas.microsoft.com/office/drawing/2014/main" id="{4E92F13F-4B29-422A-8464-9532191D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13" y="1666347"/>
            <a:ext cx="2320925" cy="433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312139272" descr="EMB000026a05ef4">
            <a:extLst>
              <a:ext uri="{FF2B5EF4-FFF2-40B4-BE49-F238E27FC236}">
                <a16:creationId xmlns:a16="http://schemas.microsoft.com/office/drawing/2014/main" id="{05D857F2-868C-410A-89C2-968D6062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86" y="1666347"/>
            <a:ext cx="2320925" cy="41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8AC0B579-205D-4ADE-AAF5-DE5D9D4C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312138072" descr="EMB000026a05ef7">
            <a:extLst>
              <a:ext uri="{FF2B5EF4-FFF2-40B4-BE49-F238E27FC236}">
                <a16:creationId xmlns:a16="http://schemas.microsoft.com/office/drawing/2014/main" id="{A691DDD3-A4F7-4C1F-9526-9189E884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0" y="1792624"/>
            <a:ext cx="2574925" cy="40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5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6805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참여 학생 별 총 학습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참여 학생들 각각의 총 학습 및 성과를 정리한다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F89DE8-1095-4A82-9D0C-4D301192EA43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A104AE-19AD-40CE-A623-90EDEACC9048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875681"/>
              </p:ext>
            </p:extLst>
          </p:nvPr>
        </p:nvGraphicFramePr>
        <p:xfrm>
          <a:off x="179512" y="1797109"/>
          <a:ext cx="8784975" cy="47662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700483513"/>
                    </a:ext>
                  </a:extLst>
                </a:gridCol>
                <a:gridCol w="4968551">
                  <a:extLst>
                    <a:ext uri="{9D8B030D-6E8A-4147-A177-3AD203B41FA5}">
                      <a16:colId xmlns:a16="http://schemas.microsoft.com/office/drawing/2014/main" val="2238236530"/>
                    </a:ext>
                  </a:extLst>
                </a:gridCol>
              </a:tblGrid>
              <a:tr h="71296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학습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성과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13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최지현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컴퓨터공학과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16011008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162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Ajax</a:t>
                      </a:r>
                      <a:r>
                        <a:rPr lang="ko-KR" altLang="en-US" sz="1200" b="1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데이터 전달 구현</a:t>
                      </a:r>
                      <a:endParaRPr lang="en-US" altLang="ko-KR" sz="1200" b="1" kern="12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세션을 이용한 정보유지</a:t>
                      </a:r>
                      <a:endParaRPr lang="en-US" altLang="ko-KR" sz="1200" b="1" kern="1200" baseline="0" noProof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Python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이용한 블랙보드 </a:t>
                      </a:r>
                      <a:r>
                        <a:rPr lang="ko-KR" altLang="en-US" sz="1200" b="1" kern="1200" baseline="0" noProof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스크래핑</a:t>
                      </a:r>
                      <a:endParaRPr lang="en-US" altLang="ko-KR" sz="1200" b="1" kern="1200" baseline="0" noProof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noProof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스크래핑한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</a:t>
                      </a:r>
                      <a:r>
                        <a:rPr lang="en-US" altLang="ko-KR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</a:t>
                      </a:r>
                      <a:r>
                        <a:rPr lang="en-US" altLang="ko-KR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 및 시간표 정보</a:t>
                      </a:r>
                      <a:r>
                        <a:rPr lang="en-US" altLang="ko-KR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kern="1200" baseline="0" noProof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파싱</a:t>
                      </a:r>
                      <a:endParaRPr lang="en-US" altLang="ko-KR" sz="1200" b="1" kern="1200" baseline="0" noProof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kern="1200" baseline="0" noProof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파싱한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데이터를 </a:t>
                      </a:r>
                      <a:r>
                        <a:rPr lang="en-US" altLang="ko-KR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1200" b="1" kern="1200" baseline="0" noProof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저장예외사항 처리</a:t>
                      </a:r>
                      <a:endParaRPr lang="en-US" altLang="ko-KR" sz="1200" b="1" kern="1200" baseline="0" noProof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 종류와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우선순위를 적용시켜 유저에게  제공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112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김은숙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컴퓨터공학과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16010946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162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just" rtl="0">
                        <a:buFontTx/>
                        <a:buChar char="-"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로그인 패스워드 변경 및 찾기 기능구현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정보수정</a:t>
                      </a:r>
                      <a:r>
                        <a:rPr lang="en-US" altLang="ko-KR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 및 시간표 등록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 수정 기능 구현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과목 검색 및 추가 수정 삭제 기능 구현 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팀원 별 팀 과제 연동 기능 구현 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우선순위 알고리즘 설계 및 구현 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 외 세부 기능마다 필요한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컨트롤러 구현 및 </a:t>
                      </a:r>
                      <a:r>
                        <a:rPr lang="ko-KR" altLang="en-US" sz="1200" b="1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쿼리문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작성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(Spring)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01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정주호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컴퓨터공학과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16011016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162</a:t>
                      </a:r>
                      <a:endParaRPr lang="ko-KR" altLang="en-US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Ajax</a:t>
                      </a:r>
                      <a:r>
                        <a:rPr lang="ko-KR" altLang="en-US" sz="1200" b="1" kern="1200" baseline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데이터 전달 구현</a:t>
                      </a:r>
                      <a:endParaRPr lang="en-US" altLang="ko-KR" sz="1200" b="1" kern="1200" baseline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정보수정</a:t>
                      </a:r>
                      <a:r>
                        <a:rPr lang="en-US" altLang="ko-KR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 및 시간표 등록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 수정 기능 구현</a:t>
                      </a:r>
                      <a:endParaRPr lang="en-US" altLang="ko-KR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just" rtl="0">
                        <a:buFontTx/>
                        <a:buChar char="-"/>
                      </a:pP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과제를 등록할 때</a:t>
                      </a:r>
                      <a:r>
                        <a:rPr lang="en-US" altLang="ko-KR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팀원에게 자동으로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과제를 등록하는 기능 구현 </a:t>
                      </a:r>
                      <a:endParaRPr lang="en-US" altLang="ko-KR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just" rtl="0">
                        <a:buFontTx/>
                        <a:buChar char="-"/>
                      </a:pPr>
                      <a:r>
                        <a:rPr lang="ko-KR" altLang="en-US" sz="1200" b="1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반응형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Web view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 </a:t>
                      </a:r>
                      <a:r>
                        <a:rPr lang="ko-KR" altLang="en-US" sz="1200" b="1" baseline="0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하이브리드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baseline="0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구현</a:t>
                      </a:r>
                      <a:endParaRPr lang="en-US" altLang="ko-KR" sz="1200" b="1" baseline="0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just" rtl="0">
                        <a:buFontTx/>
                        <a:buChar char="-"/>
                      </a:pPr>
                      <a:r>
                        <a:rPr lang="en-US" altLang="ko-KR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FCM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사용한 </a:t>
                      </a:r>
                      <a:r>
                        <a:rPr lang="ko-KR" altLang="en-US" sz="1200" b="1" baseline="0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푸쉬알림</a:t>
                      </a:r>
                      <a:r>
                        <a:rPr lang="ko-KR" altLang="en-US" sz="1200" b="1" baseline="0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 구현 </a:t>
                      </a:r>
                      <a:endParaRPr lang="en-US" altLang="ko-KR" sz="1200" b="1" baseline="0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just" rtl="0">
                        <a:buFontTx/>
                        <a:buChar char="-"/>
                      </a:pPr>
                      <a:r>
                        <a:rPr lang="ko-KR" altLang="en-US" sz="1200" b="1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앱의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noProof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위젯</a:t>
                      </a:r>
                      <a:r>
                        <a:rPr lang="ko-KR" altLang="en-US" sz="1200" b="1" noProof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구현</a:t>
                      </a:r>
                      <a:endParaRPr lang="en-US" altLang="ko-KR" sz="1200" b="1" noProof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문제인식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3528392" cy="51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블랙보드 어플리케이션의 문제점과 과제 관리의 문제점을 인식하고 해결 방안을 모색한다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25">
            <a:extLst>
              <a:ext uri="{FF2B5EF4-FFF2-40B4-BE49-F238E27FC236}">
                <a16:creationId xmlns:a16="http://schemas.microsoft.com/office/drawing/2014/main" id="{122C18D8-2948-4F56-B116-5EDC946632B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79513" y="2778664"/>
            <a:ext cx="468052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 앱의 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호환성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문제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블랙보드에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등록되지 않은 과제 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관리의 어려움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A5543A-4256-461A-A42A-C862F276E899}"/>
              </a:ext>
            </a:extLst>
          </p:cNvPr>
          <p:cNvSpPr/>
          <p:nvPr/>
        </p:nvSpPr>
        <p:spPr>
          <a:xfrm>
            <a:off x="444570" y="2742220"/>
            <a:ext cx="4104456" cy="379386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EFE1F6F-2102-4EF3-AC8B-0C42E835BD4A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56538" y="2056246"/>
            <a:ext cx="46805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기존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의 문제점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F7ADAACF-48A7-4EA5-A474-47B602C0A658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429310" y="2816440"/>
            <a:ext cx="468052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등록된 과제의 미공지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로 인한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불편함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과제의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우선순위 처리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대한 판단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과제 기한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을 잊어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미제출하는 경우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56FA84-9186-46C3-9E12-61D1935DDF4E}"/>
              </a:ext>
            </a:extLst>
          </p:cNvPr>
          <p:cNvSpPr/>
          <p:nvPr/>
        </p:nvSpPr>
        <p:spPr>
          <a:xfrm>
            <a:off x="4742077" y="2742220"/>
            <a:ext cx="4104456" cy="379386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8C246072-6D83-453C-BAA2-4448F3C640F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454045" y="2056246"/>
            <a:ext cx="46805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과제 관리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의 문제점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기대 효과 및 발전 방향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 과제 관리 시스템을 이용함으로써 얻는 기대효과를 보여준다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287524" y="1908630"/>
            <a:ext cx="9145016" cy="797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기대효과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블랙보드에 접속하지 않고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애플리케이션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만으로도 과제의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등록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및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관리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가능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개인과제 뿐만 아니라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팀 과제 관리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통한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팀원들의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참여율 증가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과제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알림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우선순위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분류를 통한 학생들의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성적 향상 효과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발전방향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사용자들의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데이터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를 기반으로 한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우선순위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알고리즘의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보완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CB0B04E-3B48-453B-B3A5-8EB4AF8C0CAF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C996BC-63F0-4BC2-8918-BEA2697F8D15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5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77398" y="-15843"/>
            <a:ext cx="9144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852936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차별성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3528392" cy="29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블랙보드 앱과 과제 관리에 대한 차별성을 제안한다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51C69D-1865-408A-AD2F-6D62EC39ABCD}"/>
              </a:ext>
            </a:extLst>
          </p:cNvPr>
          <p:cNvSpPr/>
          <p:nvPr/>
        </p:nvSpPr>
        <p:spPr>
          <a:xfrm>
            <a:off x="3113590" y="2204864"/>
            <a:ext cx="2916820" cy="862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PATH </a:t>
            </a:r>
            <a:r>
              <a:rPr lang="ko-KR" altLang="en-US" sz="2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만의 차별성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97C27EB-BB14-4F90-973C-AB802EFAF5E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2000" y="3067685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B4AFFE-38EA-4D27-A5C3-46EB6ADFDE8A}"/>
              </a:ext>
            </a:extLst>
          </p:cNvPr>
          <p:cNvCxnSpPr>
            <a:cxnSpLocks/>
          </p:cNvCxnSpPr>
          <p:nvPr/>
        </p:nvCxnSpPr>
        <p:spPr>
          <a:xfrm flipH="1">
            <a:off x="611560" y="3663550"/>
            <a:ext cx="39604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2738EF-B1A5-4804-9E5E-3196A2B37F7C}"/>
              </a:ext>
            </a:extLst>
          </p:cNvPr>
          <p:cNvCxnSpPr>
            <a:cxnSpLocks/>
          </p:cNvCxnSpPr>
          <p:nvPr/>
        </p:nvCxnSpPr>
        <p:spPr>
          <a:xfrm flipH="1">
            <a:off x="4572000" y="3663550"/>
            <a:ext cx="39604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903623-15C7-42D1-975F-31A199ED046F}"/>
              </a:ext>
            </a:extLst>
          </p:cNvPr>
          <p:cNvCxnSpPr>
            <a:cxnSpLocks/>
          </p:cNvCxnSpPr>
          <p:nvPr/>
        </p:nvCxnSpPr>
        <p:spPr>
          <a:xfrm>
            <a:off x="611560" y="3663550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58345F-0AAA-4A0C-9FF3-1D43D0591E4C}"/>
              </a:ext>
            </a:extLst>
          </p:cNvPr>
          <p:cNvCxnSpPr>
            <a:cxnSpLocks/>
          </p:cNvCxnSpPr>
          <p:nvPr/>
        </p:nvCxnSpPr>
        <p:spPr>
          <a:xfrm>
            <a:off x="6516216" y="3663550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291309-D2CB-4124-BC38-E40AFC1F0C1C}"/>
              </a:ext>
            </a:extLst>
          </p:cNvPr>
          <p:cNvCxnSpPr>
            <a:cxnSpLocks/>
          </p:cNvCxnSpPr>
          <p:nvPr/>
        </p:nvCxnSpPr>
        <p:spPr>
          <a:xfrm>
            <a:off x="4572000" y="3663550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C46A72-28A2-4511-848C-A2087392A1AE}"/>
              </a:ext>
            </a:extLst>
          </p:cNvPr>
          <p:cNvCxnSpPr>
            <a:cxnSpLocks/>
          </p:cNvCxnSpPr>
          <p:nvPr/>
        </p:nvCxnSpPr>
        <p:spPr>
          <a:xfrm>
            <a:off x="2555776" y="3663550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81CDF4-0A78-44C4-B808-B8E4D5E6CFA3}"/>
              </a:ext>
            </a:extLst>
          </p:cNvPr>
          <p:cNvCxnSpPr>
            <a:cxnSpLocks/>
          </p:cNvCxnSpPr>
          <p:nvPr/>
        </p:nvCxnSpPr>
        <p:spPr>
          <a:xfrm>
            <a:off x="8532440" y="3676555"/>
            <a:ext cx="0" cy="5958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373E75C9-D851-4919-91F2-7CE00460C87C}"/>
              </a:ext>
            </a:extLst>
          </p:cNvPr>
          <p:cNvSpPr/>
          <p:nvPr/>
        </p:nvSpPr>
        <p:spPr>
          <a:xfrm>
            <a:off x="379053" y="4257782"/>
            <a:ext cx="484252" cy="4842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323B8C-12DE-4858-A9BC-B917EE8BB528}"/>
              </a:ext>
            </a:extLst>
          </p:cNvPr>
          <p:cNvSpPr/>
          <p:nvPr/>
        </p:nvSpPr>
        <p:spPr>
          <a:xfrm>
            <a:off x="2313650" y="4257782"/>
            <a:ext cx="484252" cy="4842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CAA662-AB35-45B3-9454-B1D14DDC88AD}"/>
              </a:ext>
            </a:extLst>
          </p:cNvPr>
          <p:cNvSpPr/>
          <p:nvPr/>
        </p:nvSpPr>
        <p:spPr>
          <a:xfrm>
            <a:off x="4334954" y="4257782"/>
            <a:ext cx="484252" cy="4842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8E1485-18D3-4820-B726-13ECA73245B4}"/>
              </a:ext>
            </a:extLst>
          </p:cNvPr>
          <p:cNvSpPr/>
          <p:nvPr/>
        </p:nvSpPr>
        <p:spPr>
          <a:xfrm>
            <a:off x="6269011" y="4257782"/>
            <a:ext cx="484252" cy="4842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14C58-13AB-4707-B0DB-02B06960D577}"/>
              </a:ext>
            </a:extLst>
          </p:cNvPr>
          <p:cNvSpPr/>
          <p:nvPr/>
        </p:nvSpPr>
        <p:spPr>
          <a:xfrm>
            <a:off x="8280695" y="4257782"/>
            <a:ext cx="484252" cy="4842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6C151CAF-833E-4265-9628-E44025663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4073" y="4853646"/>
            <a:ext cx="16078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블랙보드에 공지된 과제 파악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D8E1C245-8224-417C-BDA7-8F5196AA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838" y="4853646"/>
            <a:ext cx="160787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블랙보드에 등록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되지 않은 과제를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직접 등록 및 관리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B885EC16-EEF8-48ED-A411-3D002DFA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063" y="4853646"/>
            <a:ext cx="145201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모든 안드로이드 앱에 호환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D9B67897-30F0-49A7-A5DE-98E179E31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199" y="4853646"/>
            <a:ext cx="16078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우선순위를 적용한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과제 관리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053F9592-29C8-47C4-AEAA-4405A7342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864" y="4819218"/>
            <a:ext cx="174966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기한이 다가온 과제에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대한 알림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시스템 기능 소개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모바일 과제 관리 시스템의 기능을 소개한다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CB0B04E-3B48-453B-B3A5-8EB4AF8C0CAF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C996BC-63F0-4BC2-8918-BEA2697F8D15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010673174"/>
              </p:ext>
            </p:extLst>
          </p:nvPr>
        </p:nvGraphicFramePr>
        <p:xfrm>
          <a:off x="438658" y="927743"/>
          <a:ext cx="8404440" cy="628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520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A7E420-853B-4535-9E65-AABD43C6248F}"/>
              </a:ext>
            </a:extLst>
          </p:cNvPr>
          <p:cNvSpPr/>
          <p:nvPr/>
        </p:nvSpPr>
        <p:spPr>
          <a:xfrm>
            <a:off x="3203848" y="2714445"/>
            <a:ext cx="5364596" cy="2683547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시스템 구조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3312368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 과제 관리 시스템에 대한 시스템 구조를 설명한다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BFDD29-A8F3-4F7E-BB13-14691FE74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8" y="2836050"/>
            <a:ext cx="650296" cy="6502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C04156-2409-423A-8026-D1A3C5C7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45" y="4814186"/>
            <a:ext cx="650296" cy="65029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A28950-54DE-4387-9F7B-4368E3BBF5BB}"/>
              </a:ext>
            </a:extLst>
          </p:cNvPr>
          <p:cNvSpPr/>
          <p:nvPr/>
        </p:nvSpPr>
        <p:spPr>
          <a:xfrm>
            <a:off x="3480744" y="3583282"/>
            <a:ext cx="1247706" cy="11205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Web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9B5A2C-4384-4C24-A9F2-4B90B4E2ACC7}"/>
              </a:ext>
            </a:extLst>
          </p:cNvPr>
          <p:cNvSpPr/>
          <p:nvPr/>
        </p:nvSpPr>
        <p:spPr>
          <a:xfrm>
            <a:off x="3432306" y="3249061"/>
            <a:ext cx="3168352" cy="17269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1C90069-8B24-4851-BA78-6E2F725D0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28" y="3605572"/>
            <a:ext cx="1162579" cy="1121393"/>
          </a:xfrm>
          <a:prstGeom prst="rect">
            <a:avLst/>
          </a:prstGeom>
        </p:spPr>
      </p:pic>
      <p:sp>
        <p:nvSpPr>
          <p:cNvPr id="28" name="순서도: 자기 디스크 27">
            <a:extLst>
              <a:ext uri="{FF2B5EF4-FFF2-40B4-BE49-F238E27FC236}">
                <a16:creationId xmlns:a16="http://schemas.microsoft.com/office/drawing/2014/main" id="{0A99192E-A17D-43D3-861D-6D9693BFA088}"/>
              </a:ext>
            </a:extLst>
          </p:cNvPr>
          <p:cNvSpPr/>
          <p:nvPr/>
        </p:nvSpPr>
        <p:spPr>
          <a:xfrm>
            <a:off x="5520538" y="3605996"/>
            <a:ext cx="990146" cy="1120546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4245144" y="284245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과제관리시스템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4392BF-1D70-4494-8482-3D893B835755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>
            <a:off x="2292664" y="3161198"/>
            <a:ext cx="1139642" cy="95136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2C25900-761A-4C89-8BEC-BAF4A543DC9A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 flipV="1">
            <a:off x="2422141" y="4143555"/>
            <a:ext cx="1058603" cy="99577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F435E65-1CF4-4494-ACFB-141292606985}"/>
              </a:ext>
            </a:extLst>
          </p:cNvPr>
          <p:cNvCxnSpPr>
            <a:cxnSpLocks/>
            <a:stCxn id="19" idx="3"/>
            <a:endCxn id="28" idx="2"/>
          </p:cNvCxnSpPr>
          <p:nvPr/>
        </p:nvCxnSpPr>
        <p:spPr>
          <a:xfrm>
            <a:off x="4728450" y="4143555"/>
            <a:ext cx="792088" cy="2271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841B2A7-7035-44DD-9020-5963C10D0373}"/>
              </a:ext>
            </a:extLst>
          </p:cNvPr>
          <p:cNvSpPr txBox="1"/>
          <p:nvPr/>
        </p:nvSpPr>
        <p:spPr>
          <a:xfrm>
            <a:off x="1111206" y="5796776"/>
            <a:ext cx="6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D4DF9C-72D1-4DE7-9199-82AA142E042C}"/>
              </a:ext>
            </a:extLst>
          </p:cNvPr>
          <p:cNvSpPr txBox="1"/>
          <p:nvPr/>
        </p:nvSpPr>
        <p:spPr>
          <a:xfrm>
            <a:off x="926591" y="3652493"/>
            <a:ext cx="1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개인 사용자</a:t>
            </a:r>
          </a:p>
        </p:txBody>
      </p:sp>
      <p:sp>
        <p:nvSpPr>
          <p:cNvPr id="58" name="화살표: 위로 구부러짐 57">
            <a:extLst>
              <a:ext uri="{FF2B5EF4-FFF2-40B4-BE49-F238E27FC236}">
                <a16:creationId xmlns:a16="http://schemas.microsoft.com/office/drawing/2014/main" id="{2B1A8685-2399-4960-B6F9-6F84DD9C5D50}"/>
              </a:ext>
            </a:extLst>
          </p:cNvPr>
          <p:cNvSpPr/>
          <p:nvPr/>
        </p:nvSpPr>
        <p:spPr>
          <a:xfrm>
            <a:off x="4186054" y="4765439"/>
            <a:ext cx="3692152" cy="475948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984E5-3AB7-46A1-9E32-6CF798CF38DA}"/>
              </a:ext>
            </a:extLst>
          </p:cNvPr>
          <p:cNvSpPr txBox="1"/>
          <p:nvPr/>
        </p:nvSpPr>
        <p:spPr>
          <a:xfrm>
            <a:off x="5619252" y="490978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크롤링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2103F77-5738-4B87-BF2F-528E642DF2CB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FFEF7A-B34F-46B8-8658-AE41F762604D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9CFA90E-0B31-4412-889B-1BA8A0CCB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1" y="2451933"/>
            <a:ext cx="1105595" cy="1105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9A8760-7541-4D40-8742-FCB95962F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0" y="4388967"/>
            <a:ext cx="1395831" cy="13958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3854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시스템 특징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크롤링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파싱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블랙보드를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크롤링하고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파싱하여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DB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 저장한다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 </a:t>
            </a:r>
          </a:p>
        </p:txBody>
      </p:sp>
      <p:sp>
        <p:nvSpPr>
          <p:cNvPr id="51" name="TextBox 25"/>
          <p:cNvSpPr txBox="1">
            <a:spLocks noChangeArrowheads="1"/>
          </p:cNvSpPr>
          <p:nvPr/>
        </p:nvSpPr>
        <p:spPr bwMode="auto">
          <a:xfrm>
            <a:off x="359290" y="4651779"/>
            <a:ext cx="8568444" cy="17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PyMySQL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을  이용하여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python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에서의 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DB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접근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등록 되어 있는 학생의 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시간표 자동 저장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Selenium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을 이용한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blackboard </a:t>
            </a:r>
            <a:r>
              <a:rPr kumimoji="0" lang="ko-KR" alt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크롤링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및 </a:t>
            </a:r>
            <a:r>
              <a:rPr kumimoji="0" lang="ko-KR" alt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파싱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-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beautifulSoup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를 이용한 페이지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데이터 긁어오기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 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긁어온 데이터를 기반으로 과목명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등록 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등록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내용 파싱 후 등록 날짜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itchFamily="2" charset="-127"/>
              <a:ea typeface="배달의민족 한나" pitchFamily="2" charset="-127"/>
              <a:cs typeface="+mn-cs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99592" y="1842022"/>
            <a:ext cx="7425334" cy="2413352"/>
            <a:chOff x="615991" y="2072969"/>
            <a:chExt cx="8131042" cy="3342813"/>
          </a:xfrm>
        </p:grpSpPr>
        <p:grpSp>
          <p:nvGrpSpPr>
            <p:cNvPr id="49" name="그룹 48"/>
            <p:cNvGrpSpPr/>
            <p:nvPr/>
          </p:nvGrpSpPr>
          <p:grpSpPr>
            <a:xfrm>
              <a:off x="615991" y="2536679"/>
              <a:ext cx="8131042" cy="2879103"/>
              <a:chOff x="463847" y="2542349"/>
              <a:chExt cx="7908451" cy="2909252"/>
            </a:xfrm>
          </p:grpSpPr>
          <p:cxnSp>
            <p:nvCxnSpPr>
              <p:cNvPr id="9" name="직선 화살표 연결선 8"/>
              <p:cNvCxnSpPr>
                <a:stCxn id="41" idx="3"/>
                <a:endCxn id="15" idx="1"/>
              </p:cNvCxnSpPr>
              <p:nvPr/>
            </p:nvCxnSpPr>
            <p:spPr>
              <a:xfrm flipV="1">
                <a:off x="2602213" y="3154417"/>
                <a:ext cx="1052050" cy="8263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stCxn id="41" idx="3"/>
              </p:cNvCxnSpPr>
              <p:nvPr/>
            </p:nvCxnSpPr>
            <p:spPr>
              <a:xfrm>
                <a:off x="2602213" y="3980777"/>
                <a:ext cx="981136" cy="9556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stCxn id="41" idx="3"/>
                <a:endCxn id="18" idx="1"/>
              </p:cNvCxnSpPr>
              <p:nvPr/>
            </p:nvCxnSpPr>
            <p:spPr>
              <a:xfrm>
                <a:off x="2602213" y="3980777"/>
                <a:ext cx="1036750" cy="746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654263" y="2895952"/>
                <a:ext cx="1196840" cy="51692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과목명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638962" y="3796971"/>
                <a:ext cx="1402017" cy="51693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등록 기간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45581" y="4740822"/>
                <a:ext cx="1588017" cy="51693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등록 내용</a:t>
                </a: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5867826" y="2830382"/>
                <a:ext cx="2285428" cy="648072"/>
                <a:chOff x="4945899" y="2358901"/>
                <a:chExt cx="2262528" cy="648072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4945899" y="2358901"/>
                  <a:ext cx="1944712" cy="64807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5408227" y="2424470"/>
                  <a:ext cx="1800200" cy="51693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  <a:t>시간표 등록</a:t>
                  </a: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5795024" y="4296372"/>
                <a:ext cx="2577274" cy="1155229"/>
                <a:chOff x="4860032" y="3662820"/>
                <a:chExt cx="2549070" cy="1155229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4860032" y="3662820"/>
                  <a:ext cx="2376264" cy="704233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209342" y="3913421"/>
                  <a:ext cx="2199760" cy="90462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  <a:t>공지사항 등록</a:t>
                  </a:r>
                  <a:b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</a:b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  <a:t>(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  <a:t>과제 및 공지사항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한나" panose="02000503000000020003" pitchFamily="2" charset="-127"/>
                      <a:ea typeface="배달의민족 한나" panose="02000503000000020003" pitchFamily="2" charset="-127"/>
                      <a:cs typeface="+mn-cs"/>
                    </a:rPr>
                    <a:t>)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endParaRPr>
                </a:p>
              </p:txBody>
            </p:sp>
          </p:grpSp>
          <p:cxnSp>
            <p:nvCxnSpPr>
              <p:cNvPr id="28" name="직선 화살표 연결선 27"/>
              <p:cNvCxnSpPr>
                <a:stCxn id="15" idx="3"/>
                <a:endCxn id="20" idx="1"/>
              </p:cNvCxnSpPr>
              <p:nvPr/>
            </p:nvCxnSpPr>
            <p:spPr>
              <a:xfrm flipV="1">
                <a:off x="4851104" y="3154416"/>
                <a:ext cx="148373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순서도: 자기 디스크 28"/>
              <p:cNvSpPr/>
              <p:nvPr/>
            </p:nvSpPr>
            <p:spPr>
              <a:xfrm>
                <a:off x="5163267" y="2542349"/>
                <a:ext cx="827032" cy="576064"/>
              </a:xfrm>
              <a:prstGeom prst="flowChartMagneticDisk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DB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4" name="직선 화살표 연결선 33"/>
              <p:cNvCxnSpPr>
                <a:stCxn id="15" idx="3"/>
              </p:cNvCxnSpPr>
              <p:nvPr/>
            </p:nvCxnSpPr>
            <p:spPr>
              <a:xfrm>
                <a:off x="4851104" y="3154418"/>
                <a:ext cx="1516104" cy="18461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4842003" y="4059859"/>
                <a:ext cx="1492831" cy="9407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/>
              <p:nvPr/>
            </p:nvCxnSpPr>
            <p:spPr>
              <a:xfrm>
                <a:off x="4842003" y="4936436"/>
                <a:ext cx="1525205" cy="641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463847" y="2960948"/>
                <a:ext cx="2138366" cy="203965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크롤링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 내용</a:t>
                </a:r>
                <a:b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</a:b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(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파싱 되기 전 데이터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한나" panose="02000503000000020003" pitchFamily="2" charset="-127"/>
                    <a:ea typeface="배달의민족 한나" panose="02000503000000020003" pitchFamily="2" charset="-127"/>
                    <a:cs typeface="+mn-cs"/>
                  </a:rPr>
                  <a:t>)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한나" panose="02000503000000020003" pitchFamily="2" charset="-127"/>
                  <a:ea typeface="배달의민족 한나" panose="02000503000000020003" pitchFamily="2" charset="-127"/>
                  <a:cs typeface="+mn-cs"/>
                </a:endParaRP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1C90069-8B24-4851-BA78-6E2F725D0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46" y="2072969"/>
              <a:ext cx="792088" cy="764028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475705" y="1844824"/>
            <a:ext cx="164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Selenium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beautifulSoup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5961" y="1825170"/>
            <a:ext cx="122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파싱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05161" y="1825170"/>
            <a:ext cx="164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DB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등록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550565" y="3306886"/>
            <a:ext cx="164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datetime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library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442324" y="2079259"/>
            <a:ext cx="164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PyMySQL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06D1C8-8813-46A2-91CB-DB46E40A57BD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B4B9074-EB7A-40D5-8E50-25D4106CAB84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4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6552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시스템 특징 소개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푸쉬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알림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모바일 과제 관리 시스템의 특징인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푸쉬알림을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소개한다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FDD29-A8F3-4F7E-BB13-14691FE74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00" y="2689972"/>
            <a:ext cx="650296" cy="650296"/>
          </a:xfrm>
          <a:prstGeom prst="rect">
            <a:avLst/>
          </a:prstGeom>
        </p:spPr>
      </p:pic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98A28950-54DE-4387-9F7B-4368E3BBF5BB}"/>
              </a:ext>
            </a:extLst>
          </p:cNvPr>
          <p:cNvSpPr/>
          <p:nvPr/>
        </p:nvSpPr>
        <p:spPr>
          <a:xfrm>
            <a:off x="4598426" y="2354461"/>
            <a:ext cx="1057714" cy="11205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B5A2C-4384-4C24-A9F2-4B90B4E2ACC7}"/>
              </a:ext>
            </a:extLst>
          </p:cNvPr>
          <p:cNvSpPr/>
          <p:nvPr/>
        </p:nvSpPr>
        <p:spPr>
          <a:xfrm>
            <a:off x="4476801" y="1980891"/>
            <a:ext cx="4320480" cy="17269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0A99192E-A17D-43D3-861D-6D9693BFA088}"/>
              </a:ext>
            </a:extLst>
          </p:cNvPr>
          <p:cNvSpPr/>
          <p:nvPr/>
        </p:nvSpPr>
        <p:spPr>
          <a:xfrm>
            <a:off x="7658926" y="2333065"/>
            <a:ext cx="990146" cy="1120546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2236188" y="2277466"/>
            <a:ext cx="165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Device’s token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5939309" y="2287435"/>
            <a:ext cx="165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Token &amp; ID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7380849" y="2057927"/>
            <a:ext cx="154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Save Token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charset="-127"/>
              <a:ea typeface="나눔바른고딕" panose="020B0603020101020101" charset="-127"/>
              <a:cs typeface="+mn-cs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878319" y="2587366"/>
            <a:ext cx="2676908" cy="3945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766948" y="2616020"/>
            <a:ext cx="1747691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704075" y="3420809"/>
            <a:ext cx="1810564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4718672" y="3429000"/>
            <a:ext cx="393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Find D-1 and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Send token &amp; Assignment Information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1670078" y="3420809"/>
            <a:ext cx="2741112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2165921" y="3448520"/>
            <a:ext cx="2722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Notice push alarm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charset="-127"/>
              <a:ea typeface="나눔바른고딕" panose="020B0603020101020101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1080108" y="2403867"/>
            <a:ext cx="78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LOGIN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charset="-127"/>
              <a:ea typeface="나눔바른고딕" panose="020B0603020101020101" charset="-127"/>
              <a:cs typeface="+mn-cs"/>
            </a:endParaRPr>
          </a:p>
        </p:txBody>
      </p:sp>
      <p:sp>
        <p:nvSpPr>
          <p:cNvPr id="69" name="TextBox 25"/>
          <p:cNvSpPr txBox="1">
            <a:spLocks noChangeArrowheads="1"/>
          </p:cNvSpPr>
          <p:nvPr/>
        </p:nvSpPr>
        <p:spPr bwMode="auto">
          <a:xfrm>
            <a:off x="102960" y="4140266"/>
            <a:ext cx="8747681" cy="266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기기의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토큰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저장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사용자가 첫 로그인 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android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기기의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token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이 생성 되며 이를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‘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Okhttp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라이브러리를 사용해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server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전송  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와 함께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Data Base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저장해준다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기기로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푸쉬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알람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전송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기한이 하루 남은 과제들을 찾아  해당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user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 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Token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server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전송한다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. 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server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ID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Token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을 가지고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FCM(Firebase Cloud Message)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 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Android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기기에 보내준다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pitchFamily="2" charset="-127"/>
              <a:ea typeface="배달의민족 한나" panose="02000503000000020003" pitchFamily="2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5416FD-5782-4AD0-9031-8FABFA7ECF32}"/>
              </a:ext>
            </a:extLst>
          </p:cNvPr>
          <p:cNvSpPr txBox="1"/>
          <p:nvPr/>
        </p:nvSpPr>
        <p:spPr>
          <a:xfrm>
            <a:off x="5596651" y="2798729"/>
            <a:ext cx="274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나눔바른고딕" panose="020B0603020101020101" charset="-127"/>
                <a:ea typeface="나눔바른고딕" panose="020B0603020101020101" charset="-127"/>
                <a:cs typeface="+mn-cs"/>
              </a:rPr>
              <a:t>Search Assignment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나눔바른고딕" panose="020B0603020101020101" charset="-127"/>
              <a:ea typeface="나눔바른고딕" panose="020B0603020101020101" charset="-127"/>
              <a:cs typeface="+mn-cs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809800" y="3140968"/>
            <a:ext cx="1704839" cy="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0A85DC-A0A8-4497-AC18-DE42E215EDB5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CBBD9B-06D3-4AF5-9082-1FBC71FB25A0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20C4A81-48C9-4B6A-AEF6-30084CB2F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8" y="2369865"/>
            <a:ext cx="1105595" cy="11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6805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charset="-127"/>
                <a:ea typeface="배달의민족 한나" panose="02000503000000020003" charset="-127"/>
                <a:cs typeface="+mn-cs"/>
              </a:rPr>
              <a:t>시스템 특징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charset="-127"/>
                <a:ea typeface="배달의민족 한나" panose="02000503000000020003" charset="-127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배달의민족 한나" panose="02000503000000020003" charset="-127"/>
                <a:ea typeface="배달의민족 한나" panose="02000503000000020003" charset="-127"/>
                <a:cs typeface="+mn-cs"/>
              </a:rPr>
              <a:t>우선순위분류체계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배달의민족 한나" panose="02000503000000020003" charset="-127"/>
              <a:ea typeface="배달의민족 한나" panose="02000503000000020003" charset="-127"/>
              <a:cs typeface="+mn-cs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46754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과제의 우선순위 별로 분류해주는 우선순위 분류체계를 소개한다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6F8BB7-138C-4235-9169-B5A3CC40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49835"/>
            <a:ext cx="3276364" cy="875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FC4AE0-F87A-4F0B-8F4A-26874279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289869"/>
            <a:ext cx="3987234" cy="875575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C3890CEB-EEEA-4E09-8DA9-343E4898A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3988" y="1736520"/>
            <a:ext cx="1944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(2) N &gt; 10</a:t>
            </a: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11E2A02B-CC60-40B9-9F97-2316AEF7B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74" y="1811934"/>
            <a:ext cx="1944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한나" pitchFamily="2" charset="-127"/>
                <a:ea typeface="배달의민족 한나" pitchFamily="2" charset="-127"/>
                <a:cs typeface="+mn-cs"/>
              </a:rPr>
              <a:t>(1) N &lt;=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F1C0A-FEDC-439C-8192-C01AA8740710}"/>
              </a:ext>
            </a:extLst>
          </p:cNvPr>
          <p:cNvSpPr txBox="1"/>
          <p:nvPr/>
        </p:nvSpPr>
        <p:spPr>
          <a:xfrm>
            <a:off x="2915816" y="6001816"/>
            <a:ext cx="429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credit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학점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, imp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중요도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, n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한나" panose="02000503000000020003" pitchFamily="2" charset="-127"/>
                <a:ea typeface="배달의민족 한나" panose="02000503000000020003" pitchFamily="2" charset="-127"/>
                <a:cs typeface="+mn-cs"/>
              </a:rPr>
              <a:t>남은 기한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06BC74-EF93-4B78-AAA4-B421D1022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684" y="3257128"/>
            <a:ext cx="3042264" cy="25940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24EFE2-B0B2-43D4-819C-861282FB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3232316"/>
            <a:ext cx="2954445" cy="259404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F89DE8-1095-4A82-9D0C-4D301192EA43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A104AE-19AD-40CE-A623-90EDEACC9048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9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9553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최종 결과물 및 성과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5DC5847C-81A5-4027-9BEF-B9D18129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5696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2136072" descr="EMB000026a05e88">
            <a:extLst>
              <a:ext uri="{FF2B5EF4-FFF2-40B4-BE49-F238E27FC236}">
                <a16:creationId xmlns:a16="http://schemas.microsoft.com/office/drawing/2014/main" id="{F977BCFC-965C-42C5-AF5E-B0BC30CEC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414" r="-799" b="29426"/>
          <a:stretch/>
        </p:blipFill>
        <p:spPr bwMode="auto">
          <a:xfrm>
            <a:off x="1295636" y="2498360"/>
            <a:ext cx="2304256" cy="23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E60BB34-020E-4FEB-88F3-AF950474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689" y="1819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12135032" descr="EMB000026a05e8e">
            <a:extLst>
              <a:ext uri="{FF2B5EF4-FFF2-40B4-BE49-F238E27FC236}">
                <a16:creationId xmlns:a16="http://schemas.microsoft.com/office/drawing/2014/main" id="{DFECEEF7-F463-4AE6-8986-4562CAA0F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9" r="4776"/>
          <a:stretch/>
        </p:blipFill>
        <p:spPr bwMode="auto">
          <a:xfrm>
            <a:off x="3599892" y="2018297"/>
            <a:ext cx="2232744" cy="34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312135032" descr="EMB000026a05e93">
            <a:extLst>
              <a:ext uri="{FF2B5EF4-FFF2-40B4-BE49-F238E27FC236}">
                <a16:creationId xmlns:a16="http://schemas.microsoft.com/office/drawing/2014/main" id="{3BF03D54-983A-4070-9F14-6BB6F71FA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006" r="2125" b="8336"/>
          <a:stretch/>
        </p:blipFill>
        <p:spPr bwMode="auto">
          <a:xfrm>
            <a:off x="6119664" y="1980345"/>
            <a:ext cx="2232745" cy="33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1218</Words>
  <Application>Microsoft Office PowerPoint</Application>
  <PresentationFormat>화면 슬라이드 쇼(4:3)</PresentationFormat>
  <Paragraphs>177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a옛날목욕탕L</vt:lpstr>
      <vt:lpstr>배달의민족 한나</vt:lpstr>
      <vt:lpstr>나눔고딕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은숙 김</cp:lastModifiedBy>
  <cp:revision>118</cp:revision>
  <dcterms:created xsi:type="dcterms:W3CDTF">2014-05-20T10:28:59Z</dcterms:created>
  <dcterms:modified xsi:type="dcterms:W3CDTF">2018-12-15T14:03:29Z</dcterms:modified>
</cp:coreProperties>
</file>